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  <p:sldMasterId id="2147483663" r:id="rId2"/>
  </p:sldMasterIdLst>
  <p:notesMasterIdLst>
    <p:notesMasterId r:id="rId57"/>
  </p:notesMasterIdLst>
  <p:handoutMasterIdLst>
    <p:handoutMasterId r:id="rId58"/>
  </p:handoutMasterIdLst>
  <p:sldIdLst>
    <p:sldId id="313" r:id="rId3"/>
    <p:sldId id="309" r:id="rId4"/>
    <p:sldId id="384" r:id="rId5"/>
    <p:sldId id="435" r:id="rId6"/>
    <p:sldId id="436" r:id="rId7"/>
    <p:sldId id="437" r:id="rId8"/>
    <p:sldId id="438" r:id="rId9"/>
    <p:sldId id="385" r:id="rId10"/>
    <p:sldId id="419" r:id="rId11"/>
    <p:sldId id="386" r:id="rId12"/>
    <p:sldId id="420" r:id="rId13"/>
    <p:sldId id="387" r:id="rId14"/>
    <p:sldId id="421" r:id="rId15"/>
    <p:sldId id="388" r:id="rId16"/>
    <p:sldId id="422" r:id="rId17"/>
    <p:sldId id="423" r:id="rId18"/>
    <p:sldId id="389" r:id="rId19"/>
    <p:sldId id="424" r:id="rId20"/>
    <p:sldId id="425" r:id="rId21"/>
    <p:sldId id="390" r:id="rId22"/>
    <p:sldId id="391" r:id="rId23"/>
    <p:sldId id="392" r:id="rId24"/>
    <p:sldId id="394" r:id="rId25"/>
    <p:sldId id="434" r:id="rId26"/>
    <p:sldId id="395" r:id="rId27"/>
    <p:sldId id="426" r:id="rId28"/>
    <p:sldId id="427" r:id="rId29"/>
    <p:sldId id="398" r:id="rId30"/>
    <p:sldId id="396" r:id="rId31"/>
    <p:sldId id="428" r:id="rId32"/>
    <p:sldId id="399" r:id="rId33"/>
    <p:sldId id="393" r:id="rId34"/>
    <p:sldId id="400" r:id="rId35"/>
    <p:sldId id="401" r:id="rId36"/>
    <p:sldId id="404" r:id="rId37"/>
    <p:sldId id="402" r:id="rId38"/>
    <p:sldId id="405" r:id="rId39"/>
    <p:sldId id="406" r:id="rId40"/>
    <p:sldId id="403" r:id="rId41"/>
    <p:sldId id="409" r:id="rId42"/>
    <p:sldId id="429" r:id="rId43"/>
    <p:sldId id="407" r:id="rId44"/>
    <p:sldId id="410" r:id="rId45"/>
    <p:sldId id="430" r:id="rId46"/>
    <p:sldId id="411" r:id="rId47"/>
    <p:sldId id="431" r:id="rId48"/>
    <p:sldId id="412" r:id="rId49"/>
    <p:sldId id="432" r:id="rId50"/>
    <p:sldId id="413" r:id="rId51"/>
    <p:sldId id="433" r:id="rId52"/>
    <p:sldId id="408" r:id="rId53"/>
    <p:sldId id="414" r:id="rId54"/>
    <p:sldId id="415" r:id="rId55"/>
    <p:sldId id="416" r:id="rId5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5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11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notesMaster" Target="notesMasters/notesMaster1.xml"/><Relationship Id="rId61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2" charset="0"/>
              </a:defRPr>
            </a:lvl1pPr>
          </a:lstStyle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2" charset="0"/>
              </a:defRPr>
            </a:lvl1pPr>
          </a:lstStyle>
          <a:p>
            <a:endParaRPr lang="en-US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2" charset="0"/>
              </a:defRPr>
            </a:lvl1pPr>
          </a:lstStyle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2" charset="0"/>
              </a:defRPr>
            </a:lvl1pPr>
          </a:lstStyle>
          <a:p>
            <a:fld id="{0F241C25-CE02-48D6-B79F-3609F7834A5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2" charset="0"/>
              </a:defRPr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2" charset="0"/>
              </a:defRPr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343400"/>
            <a:ext cx="61722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2" charset="0"/>
              </a:defRPr>
            </a:lvl1pPr>
          </a:lstStyle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2" charset="0"/>
              </a:defRPr>
            </a:lvl1pPr>
          </a:lstStyle>
          <a:p>
            <a:r>
              <a:rPr lang="en-US"/>
              <a:t>UO Overhead  </a:t>
            </a:r>
            <a:fld id="{D14F80DA-D3A1-45D4-8A81-23C4A887EE7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20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690B87C7-14DD-42E0-B495-8AE51180934D}" type="slidenum">
              <a:rPr lang="en-US"/>
              <a:pPr/>
              <a:t>1</a:t>
            </a:fld>
            <a:endParaRPr lang="en-US"/>
          </a:p>
        </p:txBody>
      </p:sp>
      <p:sp>
        <p:nvSpPr>
          <p:cNvPr id="2970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" pitchFamily="-112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008B34DF-BBEA-4F5E-80AA-F588C6FB268B}" type="slidenum">
              <a:rPr lang="en-US"/>
              <a:pPr/>
              <a:t>2</a:t>
            </a:fld>
            <a:endParaRPr lang="en-US"/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" pitchFamily="-11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C12DCEB4-0F48-45AB-9D1A-C14579BB5E11}" type="slidenum">
              <a:rPr lang="en-US"/>
              <a:pPr/>
              <a:t>3</a:t>
            </a:fld>
            <a:endParaRPr lang="en-US"/>
          </a:p>
        </p:txBody>
      </p:sp>
      <p:sp>
        <p:nvSpPr>
          <p:cNvPr id="3379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" pitchFamily="-112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275" y="-9525"/>
            <a:ext cx="919638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1033"/>
          <p:cNvSpPr>
            <a:spLocks noChangeShapeType="1"/>
          </p:cNvSpPr>
          <p:nvPr/>
        </p:nvSpPr>
        <p:spPr bwMode="auto">
          <a:xfrm>
            <a:off x="3200400" y="762000"/>
            <a:ext cx="0" cy="21336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103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5384800"/>
            <a:ext cx="91821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035" descr="sim_2color_si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066800"/>
            <a:ext cx="28194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419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3429000" y="1046163"/>
            <a:ext cx="5410200" cy="1600200"/>
          </a:xfrm>
        </p:spPr>
        <p:txBody>
          <a:bodyPr anchor="ctr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419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3124200"/>
            <a:ext cx="5105400" cy="2895600"/>
          </a:xfrm>
        </p:spPr>
        <p:txBody>
          <a:bodyPr/>
          <a:lstStyle>
            <a:lvl1pPr marL="0" indent="0">
              <a:buFontTx/>
              <a:buNone/>
              <a:defRPr sz="17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r>
              <a:rPr lang="en-US"/>
              <a:t>University of Kansas Center for Research on Learning  1/98</a:t>
            </a:r>
          </a:p>
        </p:txBody>
      </p:sp>
      <p:sp>
        <p:nvSpPr>
          <p:cNvPr id="9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10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6B7AF771-4691-44E0-832A-ECC738424D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21137-306A-4B7D-8DAA-6FD2E7199A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B2DFFA-435F-4A7B-914C-0348801D294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275" y="-9525"/>
            <a:ext cx="919638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3200400" y="762000"/>
            <a:ext cx="0" cy="21336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5384800"/>
            <a:ext cx="91821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sim_2color_si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066800"/>
            <a:ext cx="28194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42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3429000" y="1046163"/>
            <a:ext cx="5410200" cy="1600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429000" y="3124200"/>
            <a:ext cx="5105400" cy="2895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r>
              <a:rPr lang="en-US"/>
              <a:t>University of Kansas Center for Research on Learning  1/98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32A55DB8-F5BD-4366-BE94-CABFD77298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D1B6DD-D0A7-42D4-B9FE-1A5E4FF9F3E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59353A-25F0-4439-9CF4-E7321146C5B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37ABFF-FA27-40E7-B0B9-AFB0EBD54E4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3F210E-8D99-48BE-9C4C-3AA687F965D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CA610F4-CF0D-46F5-AC58-F1E68AC995A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B45CA7-E484-4D48-8B3B-6047E86D26B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B51C5EA-0288-4A51-8635-B6F88661C6F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0851F6C-C79E-484B-8104-CAD8FBC4F52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9686683-32B2-4EE0-9EC8-4DADC2B90791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B0B4FDB-71B7-42A7-9DEF-F06BEB1D693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27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040506F-3174-4FE7-9F95-A1CA8739EAC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102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9D05A6-D0CE-4256-966A-93260B5CA6D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440280-8A1D-47BA-8E78-BD600512080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45C6F0-66DE-4C76-9F02-834DFE386CC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F782A7D-7172-4741-A126-B023397B0072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DDD4CF-B91F-488C-83F5-160C60459A4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6602F0-1728-4C68-B429-A9F8D070D5E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5B176A2-66A6-4D16-BA09-2200D3E8D70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0" descr="sim_2color_si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508875" y="5816600"/>
            <a:ext cx="1611313" cy="92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3173" name="Freeform 5"/>
          <p:cNvSpPr>
            <a:spLocks/>
          </p:cNvSpPr>
          <p:nvPr/>
        </p:nvSpPr>
        <p:spPr bwMode="auto">
          <a:xfrm rot="10801178">
            <a:off x="0" y="6210300"/>
            <a:ext cx="9144000" cy="646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70" y="0"/>
              </a:cxn>
              <a:cxn ang="0">
                <a:pos x="5770" y="407"/>
              </a:cxn>
              <a:cxn ang="0">
                <a:pos x="5502" y="407"/>
              </a:cxn>
              <a:cxn ang="0">
                <a:pos x="5203" y="407"/>
              </a:cxn>
              <a:cxn ang="0">
                <a:pos x="4828" y="399"/>
              </a:cxn>
              <a:cxn ang="0">
                <a:pos x="4406" y="378"/>
              </a:cxn>
              <a:cxn ang="0">
                <a:pos x="3954" y="341"/>
              </a:cxn>
              <a:cxn ang="0">
                <a:pos x="3732" y="320"/>
              </a:cxn>
              <a:cxn ang="0">
                <a:pos x="3518" y="291"/>
              </a:cxn>
              <a:cxn ang="0">
                <a:pos x="3303" y="262"/>
              </a:cxn>
              <a:cxn ang="0">
                <a:pos x="3104" y="218"/>
              </a:cxn>
              <a:cxn ang="0">
                <a:pos x="2966" y="196"/>
              </a:cxn>
              <a:cxn ang="0">
                <a:pos x="2590" y="131"/>
              </a:cxn>
              <a:cxn ang="0">
                <a:pos x="2322" y="95"/>
              </a:cxn>
              <a:cxn ang="0">
                <a:pos x="2023" y="66"/>
              </a:cxn>
              <a:cxn ang="0">
                <a:pos x="1678" y="44"/>
              </a:cxn>
              <a:cxn ang="0">
                <a:pos x="1311" y="29"/>
              </a:cxn>
              <a:cxn ang="0">
                <a:pos x="0" y="22"/>
              </a:cxn>
              <a:cxn ang="0">
                <a:pos x="0" y="0"/>
              </a:cxn>
            </a:cxnLst>
            <a:rect l="0" t="0" r="r" b="b"/>
            <a:pathLst>
              <a:path w="5770" h="407">
                <a:moveTo>
                  <a:pt x="0" y="0"/>
                </a:moveTo>
                <a:lnTo>
                  <a:pt x="5770" y="0"/>
                </a:lnTo>
                <a:lnTo>
                  <a:pt x="5770" y="407"/>
                </a:lnTo>
                <a:lnTo>
                  <a:pt x="5502" y="407"/>
                </a:lnTo>
                <a:lnTo>
                  <a:pt x="5203" y="407"/>
                </a:lnTo>
                <a:lnTo>
                  <a:pt x="4828" y="399"/>
                </a:lnTo>
                <a:lnTo>
                  <a:pt x="4406" y="378"/>
                </a:lnTo>
                <a:lnTo>
                  <a:pt x="3954" y="341"/>
                </a:lnTo>
                <a:lnTo>
                  <a:pt x="3732" y="320"/>
                </a:lnTo>
                <a:lnTo>
                  <a:pt x="3518" y="291"/>
                </a:lnTo>
                <a:lnTo>
                  <a:pt x="3303" y="262"/>
                </a:lnTo>
                <a:lnTo>
                  <a:pt x="3104" y="218"/>
                </a:lnTo>
                <a:lnTo>
                  <a:pt x="2966" y="196"/>
                </a:lnTo>
                <a:lnTo>
                  <a:pt x="2590" y="131"/>
                </a:lnTo>
                <a:lnTo>
                  <a:pt x="2322" y="95"/>
                </a:lnTo>
                <a:lnTo>
                  <a:pt x="2023" y="66"/>
                </a:lnTo>
                <a:lnTo>
                  <a:pt x="1678" y="44"/>
                </a:lnTo>
                <a:lnTo>
                  <a:pt x="1311" y="29"/>
                </a:lnTo>
                <a:lnTo>
                  <a:pt x="0" y="22"/>
                </a:lnTo>
                <a:lnTo>
                  <a:pt x="0" y="0"/>
                </a:lnTo>
                <a:close/>
              </a:path>
            </a:pathLst>
          </a:custGeom>
          <a:solidFill>
            <a:srgbClr val="7F0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3174" name="Freeform 6"/>
          <p:cNvSpPr>
            <a:spLocks/>
          </p:cNvSpPr>
          <p:nvPr/>
        </p:nvSpPr>
        <p:spPr bwMode="auto">
          <a:xfrm rot="10800000">
            <a:off x="0" y="6777038"/>
            <a:ext cx="1033463" cy="80962"/>
          </a:xfrm>
          <a:custGeom>
            <a:avLst/>
            <a:gdLst/>
            <a:ahLst/>
            <a:cxnLst>
              <a:cxn ang="0">
                <a:pos x="651" y="51"/>
              </a:cxn>
              <a:cxn ang="0">
                <a:pos x="77" y="51"/>
              </a:cxn>
              <a:cxn ang="0">
                <a:pos x="0" y="0"/>
              </a:cxn>
              <a:cxn ang="0">
                <a:pos x="651" y="0"/>
              </a:cxn>
              <a:cxn ang="0">
                <a:pos x="651" y="51"/>
              </a:cxn>
            </a:cxnLst>
            <a:rect l="0" t="0" r="r" b="b"/>
            <a:pathLst>
              <a:path w="651" h="51">
                <a:moveTo>
                  <a:pt x="651" y="51"/>
                </a:moveTo>
                <a:lnTo>
                  <a:pt x="77" y="51"/>
                </a:lnTo>
                <a:lnTo>
                  <a:pt x="0" y="0"/>
                </a:lnTo>
                <a:lnTo>
                  <a:pt x="651" y="0"/>
                </a:lnTo>
                <a:lnTo>
                  <a:pt x="651" y="51"/>
                </a:lnTo>
                <a:close/>
              </a:path>
            </a:pathLst>
          </a:custGeom>
          <a:solidFill>
            <a:srgbClr val="FFD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3175" name="Line 7"/>
          <p:cNvSpPr>
            <a:spLocks noChangeShapeType="1"/>
          </p:cNvSpPr>
          <p:nvPr/>
        </p:nvSpPr>
        <p:spPr bwMode="auto">
          <a:xfrm>
            <a:off x="838200" y="1295400"/>
            <a:ext cx="7315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263176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2484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accent2"/>
                </a:solidFill>
                <a:latin typeface="Arial" charset="0"/>
              </a:defRPr>
            </a:lvl1pPr>
          </a:lstStyle>
          <a:p>
            <a:fld id="{260A3773-3A25-43C3-AD1F-F0E3946C555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631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381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accent2"/>
                </a:solidFill>
                <a:latin typeface="Arial" charset="0"/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030" descr="sim_2color_si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026400" y="6219825"/>
            <a:ext cx="11176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5218" name="Freeform 1026"/>
          <p:cNvSpPr>
            <a:spLocks/>
          </p:cNvSpPr>
          <p:nvPr/>
        </p:nvSpPr>
        <p:spPr bwMode="auto">
          <a:xfrm rot="10800000">
            <a:off x="0" y="6777038"/>
            <a:ext cx="1033463" cy="80962"/>
          </a:xfrm>
          <a:custGeom>
            <a:avLst/>
            <a:gdLst/>
            <a:ahLst/>
            <a:cxnLst>
              <a:cxn ang="0">
                <a:pos x="651" y="51"/>
              </a:cxn>
              <a:cxn ang="0">
                <a:pos x="77" y="51"/>
              </a:cxn>
              <a:cxn ang="0">
                <a:pos x="0" y="0"/>
              </a:cxn>
              <a:cxn ang="0">
                <a:pos x="651" y="0"/>
              </a:cxn>
              <a:cxn ang="0">
                <a:pos x="651" y="51"/>
              </a:cxn>
            </a:cxnLst>
            <a:rect l="0" t="0" r="r" b="b"/>
            <a:pathLst>
              <a:path w="651" h="51">
                <a:moveTo>
                  <a:pt x="651" y="51"/>
                </a:moveTo>
                <a:lnTo>
                  <a:pt x="77" y="51"/>
                </a:lnTo>
                <a:lnTo>
                  <a:pt x="0" y="0"/>
                </a:lnTo>
                <a:lnTo>
                  <a:pt x="651" y="0"/>
                </a:lnTo>
                <a:lnTo>
                  <a:pt x="651" y="51"/>
                </a:lnTo>
                <a:close/>
              </a:path>
            </a:pathLst>
          </a:custGeom>
          <a:solidFill>
            <a:srgbClr val="FFD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65219" name="Rectangle 102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2484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A2D7D769-9EC0-416F-B7BC-791D48AC688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65220" name="Rectangle 102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381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355725" y="371792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>
              <a:latin typeface="Times" pitchFamily="-112" charset="0"/>
            </a:endParaRPr>
          </a:p>
        </p:txBody>
      </p:sp>
      <p:sp>
        <p:nvSpPr>
          <p:cNvPr id="28675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Course </a:t>
            </a:r>
            <a:br>
              <a:rPr lang="en-US" smtClean="0"/>
            </a:br>
            <a:r>
              <a:rPr lang="en-US" smtClean="0"/>
              <a:t>Organizer Routine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Content Enhancement Series</a:t>
            </a:r>
          </a:p>
          <a:p>
            <a:pPr eaLnBrk="1" hangingPunct="1">
              <a:lnSpc>
                <a:spcPct val="90000"/>
              </a:lnSpc>
            </a:pPr>
            <a:endParaRPr lang="en-US" sz="1300" smtClean="0"/>
          </a:p>
          <a:p>
            <a:pPr eaLnBrk="1" hangingPunct="1"/>
            <a:r>
              <a:rPr lang="en-US" sz="1300" smtClean="0"/>
              <a:t>2006</a:t>
            </a:r>
          </a:p>
          <a:p>
            <a:pPr eaLnBrk="1" hangingPunct="1"/>
            <a:r>
              <a:rPr lang="en-US" sz="1300" smtClean="0"/>
              <a:t>The University of Kansas</a:t>
            </a:r>
          </a:p>
          <a:p>
            <a:pPr eaLnBrk="1" hangingPunct="1"/>
            <a:r>
              <a:rPr lang="en-US" sz="1300" smtClean="0"/>
              <a:t>Center for Research on Learning</a:t>
            </a:r>
          </a:p>
          <a:p>
            <a:pPr eaLnBrk="1" hangingPunct="1"/>
            <a:r>
              <a:rPr lang="en-US" sz="1300" smtClean="0"/>
              <a:t>Lawrence, Kansas</a:t>
            </a:r>
            <a:endParaRPr lang="en-US" smtClean="0"/>
          </a:p>
        </p:txBody>
      </p:sp>
      <p:pic>
        <p:nvPicPr>
          <p:cNvPr id="28677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075" y="1203325"/>
            <a:ext cx="2728913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79946E-893D-4100-87CA-FD0E9E1C15A5}" type="slidenum">
              <a:rPr lang="en-US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Challenge of Course Planning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sz="2200" smtClean="0"/>
              <a:t>Many students have difficulty: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Seeing their own progress.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Understanding why learning information is important.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Learning how the teacher approaches the course.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Feeling comfortable with learning rituals.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Learning how to participate in creating a good classroom learning climate.</a:t>
            </a:r>
          </a:p>
        </p:txBody>
      </p:sp>
      <p:pic>
        <p:nvPicPr>
          <p:cNvPr id="4096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8E3282-E1C3-4FAE-BC36-93D863122A57}" type="slidenum">
              <a:rPr lang="en-US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198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Challenge of Course Planning</a:t>
            </a:r>
          </a:p>
        </p:txBody>
      </p:sp>
      <p:sp>
        <p:nvSpPr>
          <p:cNvPr id="4198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sz="2200" smtClean="0"/>
              <a:t>Many students have difficulty: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Learning the performance standards for course expectations.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Understanding how course ideas are related to units and lessons.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Creating new ways to organize and categorize information over time.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Learning how to integrate and generalize what they have learned.</a:t>
            </a:r>
          </a:p>
        </p:txBody>
      </p:sp>
      <p:pic>
        <p:nvPicPr>
          <p:cNvPr id="4199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376BC5-485D-40F7-BA02-C3664AD22D29}" type="slidenum">
              <a:rPr lang="en-US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Research on Course Planning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/>
              <a:t>When teachers use a Course Organizer Routine: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lvl="1" eaLnBrk="1" hangingPunct="1"/>
            <a:r>
              <a:rPr lang="en-US" smtClean="0"/>
              <a:t>Teachers spend more time orienting students to a course.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Teachers use more methods related to inclusive teaching.</a:t>
            </a:r>
          </a:p>
        </p:txBody>
      </p:sp>
      <p:pic>
        <p:nvPicPr>
          <p:cNvPr id="4301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95B918-2245-4842-AA04-B30002C124AC}" type="slidenum">
              <a:rPr lang="en-US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Research on Course Planning</a:t>
            </a:r>
          </a:p>
        </p:txBody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/>
              <a:t>When teachers use a Course Organizer Routine:</a:t>
            </a:r>
          </a:p>
          <a:p>
            <a:pPr eaLnBrk="1" hangingPunct="1">
              <a:buFontTx/>
              <a:buNone/>
            </a:pPr>
            <a:endParaRPr lang="en-US" sz="2200" smtClean="0"/>
          </a:p>
          <a:p>
            <a:pPr lvl="1" eaLnBrk="1" hangingPunct="1"/>
            <a:r>
              <a:rPr lang="en-US" sz="2000" smtClean="0"/>
              <a:t>Students considered at risk for school failure answered more course content questions correctly.</a:t>
            </a:r>
          </a:p>
          <a:p>
            <a:pPr lvl="1" eaLnBrk="1" hangingPunct="1"/>
            <a:endParaRPr lang="en-US" sz="2000" smtClean="0"/>
          </a:p>
          <a:p>
            <a:pPr lvl="1" eaLnBrk="1" hangingPunct="1"/>
            <a:r>
              <a:rPr lang="en-US" sz="2000" smtClean="0"/>
              <a:t>All students either improved or maintained steady progress.</a:t>
            </a:r>
          </a:p>
          <a:p>
            <a:pPr lvl="1" eaLnBrk="1" hangingPunct="1"/>
            <a:endParaRPr lang="en-US" sz="2000" smtClean="0"/>
          </a:p>
          <a:p>
            <a:pPr lvl="1" eaLnBrk="1" hangingPunct="1"/>
            <a:r>
              <a:rPr lang="en-US" sz="2000" smtClean="0"/>
              <a:t>Teachers reported that it provided focus for unit and lesson planning.</a:t>
            </a:r>
          </a:p>
        </p:txBody>
      </p:sp>
      <p:pic>
        <p:nvPicPr>
          <p:cNvPr id="4403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E1D7F5-6F20-4445-8B9E-C8EAACA96729}" type="slidenum">
              <a:rPr lang="en-US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Components of Course Planning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questions that capture critical content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 map that shows the sequence of course units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underlying concepts that will serve as the basis for the course questions and units</a:t>
            </a:r>
          </a:p>
        </p:txBody>
      </p:sp>
      <p:pic>
        <p:nvPicPr>
          <p:cNvPr id="4506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697C81-51C9-45B2-97B3-1A4125B2B15F}" type="slidenum">
              <a:rPr lang="en-US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608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Components of Course Planning</a:t>
            </a:r>
          </a:p>
        </p:txBody>
      </p:sp>
      <p:sp>
        <p:nvSpPr>
          <p:cNvPr id="4608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course rituals (comprising teaching routines &amp; learning strategies)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principles used to create a learning community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The standards used to evaluate student progress</a:t>
            </a:r>
          </a:p>
        </p:txBody>
      </p:sp>
      <p:pic>
        <p:nvPicPr>
          <p:cNvPr id="4608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227C33-F16A-4C5B-A667-6C4C2A93CB66}" type="slidenum">
              <a:rPr lang="en-US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710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Components of Course Planning</a:t>
            </a:r>
          </a:p>
        </p:txBody>
      </p:sp>
      <p:sp>
        <p:nvSpPr>
          <p:cNvPr id="4710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systems used to promote communication and progress toward expectations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 concrete device for communicating planning decisions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A routine for launching &amp; maintaining course goals and progress</a:t>
            </a:r>
          </a:p>
        </p:txBody>
      </p:sp>
      <p:pic>
        <p:nvPicPr>
          <p:cNvPr id="4711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73E5F-C974-4357-9C88-E87692C40EAC}" type="slidenum">
              <a:rPr lang="en-US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81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Cue-Do-Review Sequence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Cue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A visual device called the Course Organizer is presented and explained at the beginning of the course.</a:t>
            </a:r>
          </a:p>
          <a:p>
            <a:pPr eaLnBrk="1" hangingPunct="1"/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Throughout the course, the teacher cues students to use the Course Organizer to evaluate progress and integrate learning.</a:t>
            </a:r>
          </a:p>
        </p:txBody>
      </p:sp>
      <p:pic>
        <p:nvPicPr>
          <p:cNvPr id="4813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804808-B041-471E-BE87-61ED4B1DD8E3}" type="slidenum">
              <a:rPr lang="en-US"/>
              <a:pPr/>
              <a:t>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9156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Cue-Do-Review Sequence</a:t>
            </a:r>
          </a:p>
        </p:txBody>
      </p:sp>
      <p:sp>
        <p:nvSpPr>
          <p:cNvPr id="49157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b="1" smtClean="0"/>
              <a:t>Do</a:t>
            </a: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During the initial presentation, the teacher follows a set of procedures called the Linking Steps that help the teacher explain how the Course Organizer will enhance learning.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	At the end of each unit, the teacher explicitly guides students in how to use the Course Organizer to understand the “big ideas” of the course.</a:t>
            </a:r>
          </a:p>
        </p:txBody>
      </p:sp>
      <p:pic>
        <p:nvPicPr>
          <p:cNvPr id="4915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71DBB6-9C93-4A90-9E08-5B7FFE4ECA1A}" type="slidenum">
              <a:rPr lang="en-US"/>
              <a:pPr/>
              <a:t>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018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Cue-Do-Review Sequence</a:t>
            </a:r>
          </a:p>
        </p:txBody>
      </p:sp>
      <p:sp>
        <p:nvSpPr>
          <p:cNvPr id="5018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b="1" smtClean="0"/>
              <a:t>Review</a:t>
            </a:r>
            <a:endParaRPr lang="en-US" smtClean="0"/>
          </a:p>
          <a:p>
            <a:pPr eaLnBrk="1" hangingPunct="1">
              <a:buFontTx/>
              <a:buNone/>
            </a:pPr>
            <a:r>
              <a:rPr lang="en-US" smtClean="0"/>
              <a:t>	The teacher uses the Course Organizer throughout the year and at the end of the year to help students review what and how learning has occurred.</a:t>
            </a:r>
          </a:p>
          <a:p>
            <a:pPr eaLnBrk="1" hangingPunct="1"/>
            <a:endParaRPr lang="en-US" smtClean="0"/>
          </a:p>
        </p:txBody>
      </p:sp>
      <p:pic>
        <p:nvPicPr>
          <p:cNvPr id="5018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EEFEE4-AD9D-429D-A156-69AB58D88645}" type="slidenum">
              <a:rPr lang="en-US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 Enhancement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 way of teaching an academically diverse group of students in which: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Both group and individual needs are valued and met;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The integrity of the content is maintained;</a:t>
            </a:r>
          </a:p>
        </p:txBody>
      </p:sp>
      <p:pic>
        <p:nvPicPr>
          <p:cNvPr id="3072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7A7B14-D3FF-4FA2-8660-2AE74ABFDB74}" type="slidenum">
              <a:rPr lang="en-US"/>
              <a:pPr/>
              <a:t>20</a:t>
            </a:fld>
            <a:endParaRPr lang="en-US"/>
          </a:p>
        </p:txBody>
      </p:sp>
      <p:sp>
        <p:nvSpPr>
          <p:cNvPr id="8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51204" name="Group 86"/>
          <p:cNvGrpSpPr>
            <a:grpSpLocks/>
          </p:cNvGrpSpPr>
          <p:nvPr/>
        </p:nvGrpSpPr>
        <p:grpSpPr bwMode="auto">
          <a:xfrm>
            <a:off x="635000" y="257175"/>
            <a:ext cx="7867650" cy="5919788"/>
            <a:chOff x="400" y="162"/>
            <a:chExt cx="4956" cy="3729"/>
          </a:xfrm>
        </p:grpSpPr>
        <p:sp>
          <p:nvSpPr>
            <p:cNvPr id="51206" name="Rectangle 3"/>
            <p:cNvSpPr>
              <a:spLocks noChangeArrowheads="1"/>
            </p:cNvSpPr>
            <p:nvPr/>
          </p:nvSpPr>
          <p:spPr bwMode="auto">
            <a:xfrm>
              <a:off x="400" y="549"/>
              <a:ext cx="4941" cy="334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7" name="Line 4"/>
            <p:cNvSpPr>
              <a:spLocks noChangeShapeType="1"/>
            </p:cNvSpPr>
            <p:nvPr/>
          </p:nvSpPr>
          <p:spPr bwMode="auto">
            <a:xfrm flipH="1">
              <a:off x="400" y="1545"/>
              <a:ext cx="309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8" name="Line 5"/>
            <p:cNvSpPr>
              <a:spLocks noChangeShapeType="1"/>
            </p:cNvSpPr>
            <p:nvPr/>
          </p:nvSpPr>
          <p:spPr bwMode="auto">
            <a:xfrm>
              <a:off x="3490" y="557"/>
              <a:ext cx="0" cy="33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09" name="Rectangle 6"/>
            <p:cNvSpPr>
              <a:spLocks noChangeArrowheads="1"/>
            </p:cNvSpPr>
            <p:nvPr/>
          </p:nvSpPr>
          <p:spPr bwMode="auto">
            <a:xfrm>
              <a:off x="404" y="180"/>
              <a:ext cx="1480" cy="3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0" name="Line 7"/>
            <p:cNvSpPr>
              <a:spLocks noChangeShapeType="1"/>
            </p:cNvSpPr>
            <p:nvPr/>
          </p:nvSpPr>
          <p:spPr bwMode="auto">
            <a:xfrm>
              <a:off x="404" y="340"/>
              <a:ext cx="14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1" name="Text Box 8"/>
            <p:cNvSpPr txBox="1">
              <a:spLocks noChangeArrowheads="1"/>
            </p:cNvSpPr>
            <p:nvPr/>
          </p:nvSpPr>
          <p:spPr bwMode="auto">
            <a:xfrm>
              <a:off x="406" y="190"/>
              <a:ext cx="44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Teacher(s):</a:t>
              </a:r>
            </a:p>
          </p:txBody>
        </p:sp>
        <p:sp>
          <p:nvSpPr>
            <p:cNvPr id="51212" name="Text Box 9"/>
            <p:cNvSpPr txBox="1">
              <a:spLocks noChangeArrowheads="1"/>
            </p:cNvSpPr>
            <p:nvPr/>
          </p:nvSpPr>
          <p:spPr bwMode="auto">
            <a:xfrm>
              <a:off x="406" y="342"/>
              <a:ext cx="28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Time:</a:t>
              </a:r>
            </a:p>
          </p:txBody>
        </p:sp>
        <p:sp>
          <p:nvSpPr>
            <p:cNvPr id="51213" name="Text Box 10"/>
            <p:cNvSpPr txBox="1">
              <a:spLocks noChangeArrowheads="1"/>
            </p:cNvSpPr>
            <p:nvPr/>
          </p:nvSpPr>
          <p:spPr bwMode="auto">
            <a:xfrm>
              <a:off x="1846" y="162"/>
              <a:ext cx="2087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600" b="1">
                  <a:latin typeface="Times" pitchFamily="-112" charset="0"/>
                </a:rPr>
                <a:t>The</a:t>
              </a:r>
              <a:endParaRPr lang="en-US" sz="2800" b="1">
                <a:latin typeface="Times" pitchFamily="-112" charset="0"/>
              </a:endParaRPr>
            </a:p>
            <a:p>
              <a:pPr>
                <a:lnSpc>
                  <a:spcPct val="70000"/>
                </a:lnSpc>
              </a:pPr>
              <a:r>
                <a:rPr lang="en-US" sz="3200" b="1">
                  <a:latin typeface="Times" pitchFamily="-112" charset="0"/>
                </a:rPr>
                <a:t>Course Organizer</a:t>
              </a:r>
              <a:endParaRPr lang="en-US" sz="2800" b="1">
                <a:latin typeface="Times" pitchFamily="-112" charset="0"/>
              </a:endParaRPr>
            </a:p>
          </p:txBody>
        </p:sp>
        <p:sp>
          <p:nvSpPr>
            <p:cNvPr id="51214" name="Rectangle 11"/>
            <p:cNvSpPr>
              <a:spLocks noChangeArrowheads="1"/>
            </p:cNvSpPr>
            <p:nvPr/>
          </p:nvSpPr>
          <p:spPr bwMode="auto">
            <a:xfrm>
              <a:off x="3876" y="184"/>
              <a:ext cx="1480" cy="3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5" name="Line 12"/>
            <p:cNvSpPr>
              <a:spLocks noChangeShapeType="1"/>
            </p:cNvSpPr>
            <p:nvPr/>
          </p:nvSpPr>
          <p:spPr bwMode="auto">
            <a:xfrm>
              <a:off x="3876" y="344"/>
              <a:ext cx="14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6" name="Text Box 13"/>
            <p:cNvSpPr txBox="1">
              <a:spLocks noChangeArrowheads="1"/>
            </p:cNvSpPr>
            <p:nvPr/>
          </p:nvSpPr>
          <p:spPr bwMode="auto">
            <a:xfrm>
              <a:off x="3874" y="190"/>
              <a:ext cx="3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Student:</a:t>
              </a:r>
            </a:p>
          </p:txBody>
        </p:sp>
        <p:sp>
          <p:nvSpPr>
            <p:cNvPr id="51217" name="Text Box 14"/>
            <p:cNvSpPr txBox="1">
              <a:spLocks noChangeArrowheads="1"/>
            </p:cNvSpPr>
            <p:nvPr/>
          </p:nvSpPr>
          <p:spPr bwMode="auto">
            <a:xfrm>
              <a:off x="3874" y="342"/>
              <a:ext cx="52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Course Dates:</a:t>
              </a:r>
            </a:p>
          </p:txBody>
        </p:sp>
        <p:sp>
          <p:nvSpPr>
            <p:cNvPr id="51218" name="Rectangle 15"/>
            <p:cNvSpPr>
              <a:spLocks noChangeArrowheads="1"/>
            </p:cNvSpPr>
            <p:nvPr/>
          </p:nvSpPr>
          <p:spPr bwMode="auto">
            <a:xfrm>
              <a:off x="3532" y="596"/>
              <a:ext cx="1760" cy="14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19" name="Oval 16"/>
            <p:cNvSpPr>
              <a:spLocks noChangeArrowheads="1"/>
            </p:cNvSpPr>
            <p:nvPr/>
          </p:nvSpPr>
          <p:spPr bwMode="auto">
            <a:xfrm>
              <a:off x="3764" y="620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20" name="Text Box 17"/>
            <p:cNvSpPr txBox="1">
              <a:spLocks noChangeArrowheads="1"/>
            </p:cNvSpPr>
            <p:nvPr/>
          </p:nvSpPr>
          <p:spPr bwMode="auto">
            <a:xfrm>
              <a:off x="4366" y="742"/>
              <a:ext cx="28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How?</a:t>
              </a:r>
            </a:p>
          </p:txBody>
        </p:sp>
        <p:sp>
          <p:nvSpPr>
            <p:cNvPr id="51221" name="Text Box 18"/>
            <p:cNvSpPr txBox="1">
              <a:spLocks noChangeArrowheads="1"/>
            </p:cNvSpPr>
            <p:nvPr/>
          </p:nvSpPr>
          <p:spPr bwMode="auto">
            <a:xfrm>
              <a:off x="3530" y="742"/>
              <a:ext cx="30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What?</a:t>
              </a:r>
            </a:p>
          </p:txBody>
        </p:sp>
        <p:sp>
          <p:nvSpPr>
            <p:cNvPr id="51222" name="Text Box 19"/>
            <p:cNvSpPr txBox="1">
              <a:spLocks noChangeArrowheads="1"/>
            </p:cNvSpPr>
            <p:nvPr/>
          </p:nvSpPr>
          <p:spPr bwMode="auto">
            <a:xfrm>
              <a:off x="4866" y="742"/>
              <a:ext cx="3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Value?</a:t>
              </a:r>
            </a:p>
          </p:txBody>
        </p:sp>
        <p:sp>
          <p:nvSpPr>
            <p:cNvPr id="51223" name="Text Box 20"/>
            <p:cNvSpPr txBox="1">
              <a:spLocks noChangeArrowheads="1"/>
            </p:cNvSpPr>
            <p:nvPr/>
          </p:nvSpPr>
          <p:spPr bwMode="auto">
            <a:xfrm>
              <a:off x="610" y="611"/>
              <a:ext cx="77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imes" pitchFamily="-112" charset="0"/>
                </a:rPr>
                <a:t>This Course:</a:t>
              </a:r>
            </a:p>
          </p:txBody>
        </p:sp>
        <p:sp>
          <p:nvSpPr>
            <p:cNvPr id="51224" name="Text Box 22"/>
            <p:cNvSpPr txBox="1">
              <a:spLocks noChangeArrowheads="1"/>
            </p:cNvSpPr>
            <p:nvPr/>
          </p:nvSpPr>
          <p:spPr bwMode="auto">
            <a:xfrm>
              <a:off x="3504" y="832"/>
              <a:ext cx="5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imes" pitchFamily="-112" charset="0"/>
                </a:rPr>
                <a:t>Content:</a:t>
              </a:r>
            </a:p>
          </p:txBody>
        </p:sp>
        <p:sp>
          <p:nvSpPr>
            <p:cNvPr id="51225" name="Text Box 23"/>
            <p:cNvSpPr txBox="1">
              <a:spLocks noChangeArrowheads="1"/>
            </p:cNvSpPr>
            <p:nvPr/>
          </p:nvSpPr>
          <p:spPr bwMode="auto">
            <a:xfrm>
              <a:off x="3508" y="1296"/>
              <a:ext cx="4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imes" pitchFamily="-112" charset="0"/>
                </a:rPr>
                <a:t>Process:</a:t>
              </a:r>
            </a:p>
          </p:txBody>
        </p:sp>
        <p:sp>
          <p:nvSpPr>
            <p:cNvPr id="51226" name="Text Box 24"/>
            <p:cNvSpPr txBox="1">
              <a:spLocks noChangeArrowheads="1"/>
            </p:cNvSpPr>
            <p:nvPr/>
          </p:nvSpPr>
          <p:spPr bwMode="auto">
            <a:xfrm>
              <a:off x="3920" y="1955"/>
              <a:ext cx="10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Times" pitchFamily="-112" charset="0"/>
                </a:rPr>
                <a:t>Course Progress Graph</a:t>
              </a:r>
            </a:p>
          </p:txBody>
        </p:sp>
        <p:sp>
          <p:nvSpPr>
            <p:cNvPr id="51227" name="Line 25"/>
            <p:cNvSpPr>
              <a:spLocks noChangeShapeType="1"/>
            </p:cNvSpPr>
            <p:nvPr/>
          </p:nvSpPr>
          <p:spPr bwMode="auto">
            <a:xfrm>
              <a:off x="3488" y="1980"/>
              <a:ext cx="18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51228" name="Group 84"/>
            <p:cNvGrpSpPr>
              <a:grpSpLocks/>
            </p:cNvGrpSpPr>
            <p:nvPr/>
          </p:nvGrpSpPr>
          <p:grpSpPr bwMode="auto">
            <a:xfrm>
              <a:off x="3488" y="2100"/>
              <a:ext cx="1860" cy="1316"/>
              <a:chOff x="3488" y="2100"/>
              <a:chExt cx="1860" cy="1316"/>
            </a:xfrm>
          </p:grpSpPr>
          <p:sp>
            <p:nvSpPr>
              <p:cNvPr id="51236" name="Rectangle 26"/>
              <p:cNvSpPr>
                <a:spLocks noChangeArrowheads="1"/>
              </p:cNvSpPr>
              <p:nvPr/>
            </p:nvSpPr>
            <p:spPr bwMode="auto">
              <a:xfrm>
                <a:off x="3488" y="2100"/>
                <a:ext cx="1860" cy="13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37" name="Line 27"/>
              <p:cNvSpPr>
                <a:spLocks noChangeShapeType="1"/>
              </p:cNvSpPr>
              <p:nvPr/>
            </p:nvSpPr>
            <p:spPr bwMode="auto">
              <a:xfrm>
                <a:off x="3492" y="2160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38" name="Line 28"/>
              <p:cNvSpPr>
                <a:spLocks noChangeShapeType="1"/>
              </p:cNvSpPr>
              <p:nvPr/>
            </p:nvSpPr>
            <p:spPr bwMode="auto">
              <a:xfrm>
                <a:off x="3492" y="2224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39" name="Line 29"/>
              <p:cNvSpPr>
                <a:spLocks noChangeShapeType="1"/>
              </p:cNvSpPr>
              <p:nvPr/>
            </p:nvSpPr>
            <p:spPr bwMode="auto">
              <a:xfrm>
                <a:off x="3492" y="228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0" name="Line 30"/>
              <p:cNvSpPr>
                <a:spLocks noChangeShapeType="1"/>
              </p:cNvSpPr>
              <p:nvPr/>
            </p:nvSpPr>
            <p:spPr bwMode="auto">
              <a:xfrm>
                <a:off x="3492" y="234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1" name="Line 31"/>
              <p:cNvSpPr>
                <a:spLocks noChangeShapeType="1"/>
              </p:cNvSpPr>
              <p:nvPr/>
            </p:nvSpPr>
            <p:spPr bwMode="auto">
              <a:xfrm>
                <a:off x="3492" y="241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2" name="Line 32"/>
              <p:cNvSpPr>
                <a:spLocks noChangeShapeType="1"/>
              </p:cNvSpPr>
              <p:nvPr/>
            </p:nvSpPr>
            <p:spPr bwMode="auto">
              <a:xfrm>
                <a:off x="3492" y="247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3" name="Line 33"/>
              <p:cNvSpPr>
                <a:spLocks noChangeShapeType="1"/>
              </p:cNvSpPr>
              <p:nvPr/>
            </p:nvSpPr>
            <p:spPr bwMode="auto">
              <a:xfrm>
                <a:off x="3492" y="252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4" name="Line 34"/>
              <p:cNvSpPr>
                <a:spLocks noChangeShapeType="1"/>
              </p:cNvSpPr>
              <p:nvPr/>
            </p:nvSpPr>
            <p:spPr bwMode="auto">
              <a:xfrm>
                <a:off x="3492" y="2600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5" name="Line 35"/>
              <p:cNvSpPr>
                <a:spLocks noChangeShapeType="1"/>
              </p:cNvSpPr>
              <p:nvPr/>
            </p:nvSpPr>
            <p:spPr bwMode="auto">
              <a:xfrm>
                <a:off x="3492" y="2660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6" name="Line 36"/>
              <p:cNvSpPr>
                <a:spLocks noChangeShapeType="1"/>
              </p:cNvSpPr>
              <p:nvPr/>
            </p:nvSpPr>
            <p:spPr bwMode="auto">
              <a:xfrm>
                <a:off x="3492" y="2724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7" name="Line 37"/>
              <p:cNvSpPr>
                <a:spLocks noChangeShapeType="1"/>
              </p:cNvSpPr>
              <p:nvPr/>
            </p:nvSpPr>
            <p:spPr bwMode="auto">
              <a:xfrm>
                <a:off x="3492" y="2780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8" name="Line 38"/>
              <p:cNvSpPr>
                <a:spLocks noChangeShapeType="1"/>
              </p:cNvSpPr>
              <p:nvPr/>
            </p:nvSpPr>
            <p:spPr bwMode="auto">
              <a:xfrm>
                <a:off x="3492" y="284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49" name="Line 39"/>
              <p:cNvSpPr>
                <a:spLocks noChangeShapeType="1"/>
              </p:cNvSpPr>
              <p:nvPr/>
            </p:nvSpPr>
            <p:spPr bwMode="auto">
              <a:xfrm>
                <a:off x="3492" y="290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0" name="Line 40"/>
              <p:cNvSpPr>
                <a:spLocks noChangeShapeType="1"/>
              </p:cNvSpPr>
              <p:nvPr/>
            </p:nvSpPr>
            <p:spPr bwMode="auto">
              <a:xfrm>
                <a:off x="3492" y="297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1" name="Line 41"/>
              <p:cNvSpPr>
                <a:spLocks noChangeShapeType="1"/>
              </p:cNvSpPr>
              <p:nvPr/>
            </p:nvSpPr>
            <p:spPr bwMode="auto">
              <a:xfrm>
                <a:off x="3492" y="303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2" name="Line 42"/>
              <p:cNvSpPr>
                <a:spLocks noChangeShapeType="1"/>
              </p:cNvSpPr>
              <p:nvPr/>
            </p:nvSpPr>
            <p:spPr bwMode="auto">
              <a:xfrm>
                <a:off x="3492" y="309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3" name="Line 43"/>
              <p:cNvSpPr>
                <a:spLocks noChangeShapeType="1"/>
              </p:cNvSpPr>
              <p:nvPr/>
            </p:nvSpPr>
            <p:spPr bwMode="auto">
              <a:xfrm>
                <a:off x="3492" y="3156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4" name="Line 44"/>
              <p:cNvSpPr>
                <a:spLocks noChangeShapeType="1"/>
              </p:cNvSpPr>
              <p:nvPr/>
            </p:nvSpPr>
            <p:spPr bwMode="auto">
              <a:xfrm>
                <a:off x="3492" y="3216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5" name="Line 45"/>
              <p:cNvSpPr>
                <a:spLocks noChangeShapeType="1"/>
              </p:cNvSpPr>
              <p:nvPr/>
            </p:nvSpPr>
            <p:spPr bwMode="auto">
              <a:xfrm>
                <a:off x="3492" y="3276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6" name="Line 46"/>
              <p:cNvSpPr>
                <a:spLocks noChangeShapeType="1"/>
              </p:cNvSpPr>
              <p:nvPr/>
            </p:nvSpPr>
            <p:spPr bwMode="auto">
              <a:xfrm>
                <a:off x="3492" y="3344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7" name="Line 47"/>
              <p:cNvSpPr>
                <a:spLocks noChangeShapeType="1"/>
              </p:cNvSpPr>
              <p:nvPr/>
            </p:nvSpPr>
            <p:spPr bwMode="auto">
              <a:xfrm>
                <a:off x="3624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8" name="Line 48"/>
              <p:cNvSpPr>
                <a:spLocks noChangeShapeType="1"/>
              </p:cNvSpPr>
              <p:nvPr/>
            </p:nvSpPr>
            <p:spPr bwMode="auto">
              <a:xfrm>
                <a:off x="368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59" name="Line 49"/>
              <p:cNvSpPr>
                <a:spLocks noChangeShapeType="1"/>
              </p:cNvSpPr>
              <p:nvPr/>
            </p:nvSpPr>
            <p:spPr bwMode="auto">
              <a:xfrm>
                <a:off x="375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0" name="Line 50"/>
              <p:cNvSpPr>
                <a:spLocks noChangeShapeType="1"/>
              </p:cNvSpPr>
              <p:nvPr/>
            </p:nvSpPr>
            <p:spPr bwMode="auto">
              <a:xfrm>
                <a:off x="381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1" name="Line 51"/>
              <p:cNvSpPr>
                <a:spLocks noChangeShapeType="1"/>
              </p:cNvSpPr>
              <p:nvPr/>
            </p:nvSpPr>
            <p:spPr bwMode="auto">
              <a:xfrm>
                <a:off x="387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2" name="Line 52"/>
              <p:cNvSpPr>
                <a:spLocks noChangeShapeType="1"/>
              </p:cNvSpPr>
              <p:nvPr/>
            </p:nvSpPr>
            <p:spPr bwMode="auto">
              <a:xfrm>
                <a:off x="3936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3" name="Line 53"/>
              <p:cNvSpPr>
                <a:spLocks noChangeShapeType="1"/>
              </p:cNvSpPr>
              <p:nvPr/>
            </p:nvSpPr>
            <p:spPr bwMode="auto">
              <a:xfrm>
                <a:off x="3996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4" name="Line 54"/>
              <p:cNvSpPr>
                <a:spLocks noChangeShapeType="1"/>
              </p:cNvSpPr>
              <p:nvPr/>
            </p:nvSpPr>
            <p:spPr bwMode="auto">
              <a:xfrm>
                <a:off x="406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5" name="Line 55"/>
              <p:cNvSpPr>
                <a:spLocks noChangeShapeType="1"/>
              </p:cNvSpPr>
              <p:nvPr/>
            </p:nvSpPr>
            <p:spPr bwMode="auto">
              <a:xfrm>
                <a:off x="412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6" name="Line 56"/>
              <p:cNvSpPr>
                <a:spLocks noChangeShapeType="1"/>
              </p:cNvSpPr>
              <p:nvPr/>
            </p:nvSpPr>
            <p:spPr bwMode="auto">
              <a:xfrm>
                <a:off x="418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7" name="Line 57"/>
              <p:cNvSpPr>
                <a:spLocks noChangeShapeType="1"/>
              </p:cNvSpPr>
              <p:nvPr/>
            </p:nvSpPr>
            <p:spPr bwMode="auto">
              <a:xfrm>
                <a:off x="4244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8" name="Line 58"/>
              <p:cNvSpPr>
                <a:spLocks noChangeShapeType="1"/>
              </p:cNvSpPr>
              <p:nvPr/>
            </p:nvSpPr>
            <p:spPr bwMode="auto">
              <a:xfrm>
                <a:off x="430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69" name="Line 59"/>
              <p:cNvSpPr>
                <a:spLocks noChangeShapeType="1"/>
              </p:cNvSpPr>
              <p:nvPr/>
            </p:nvSpPr>
            <p:spPr bwMode="auto">
              <a:xfrm>
                <a:off x="4364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0" name="Line 60"/>
              <p:cNvSpPr>
                <a:spLocks noChangeShapeType="1"/>
              </p:cNvSpPr>
              <p:nvPr/>
            </p:nvSpPr>
            <p:spPr bwMode="auto">
              <a:xfrm>
                <a:off x="442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1" name="Line 61"/>
              <p:cNvSpPr>
                <a:spLocks noChangeShapeType="1"/>
              </p:cNvSpPr>
              <p:nvPr/>
            </p:nvSpPr>
            <p:spPr bwMode="auto">
              <a:xfrm>
                <a:off x="449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2" name="Line 62"/>
              <p:cNvSpPr>
                <a:spLocks noChangeShapeType="1"/>
              </p:cNvSpPr>
              <p:nvPr/>
            </p:nvSpPr>
            <p:spPr bwMode="auto">
              <a:xfrm>
                <a:off x="455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3" name="Line 63"/>
              <p:cNvSpPr>
                <a:spLocks noChangeShapeType="1"/>
              </p:cNvSpPr>
              <p:nvPr/>
            </p:nvSpPr>
            <p:spPr bwMode="auto">
              <a:xfrm>
                <a:off x="4616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4" name="Line 64"/>
              <p:cNvSpPr>
                <a:spLocks noChangeShapeType="1"/>
              </p:cNvSpPr>
              <p:nvPr/>
            </p:nvSpPr>
            <p:spPr bwMode="auto">
              <a:xfrm>
                <a:off x="468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5" name="Line 65"/>
              <p:cNvSpPr>
                <a:spLocks noChangeShapeType="1"/>
              </p:cNvSpPr>
              <p:nvPr/>
            </p:nvSpPr>
            <p:spPr bwMode="auto">
              <a:xfrm>
                <a:off x="474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6" name="Line 66"/>
              <p:cNvSpPr>
                <a:spLocks noChangeShapeType="1"/>
              </p:cNvSpPr>
              <p:nvPr/>
            </p:nvSpPr>
            <p:spPr bwMode="auto">
              <a:xfrm>
                <a:off x="480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7" name="Line 67"/>
              <p:cNvSpPr>
                <a:spLocks noChangeShapeType="1"/>
              </p:cNvSpPr>
              <p:nvPr/>
            </p:nvSpPr>
            <p:spPr bwMode="auto">
              <a:xfrm>
                <a:off x="486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8" name="Line 68"/>
              <p:cNvSpPr>
                <a:spLocks noChangeShapeType="1"/>
              </p:cNvSpPr>
              <p:nvPr/>
            </p:nvSpPr>
            <p:spPr bwMode="auto">
              <a:xfrm>
                <a:off x="492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79" name="Line 69"/>
              <p:cNvSpPr>
                <a:spLocks noChangeShapeType="1"/>
              </p:cNvSpPr>
              <p:nvPr/>
            </p:nvSpPr>
            <p:spPr bwMode="auto">
              <a:xfrm>
                <a:off x="4984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0" name="Line 70"/>
              <p:cNvSpPr>
                <a:spLocks noChangeShapeType="1"/>
              </p:cNvSpPr>
              <p:nvPr/>
            </p:nvSpPr>
            <p:spPr bwMode="auto">
              <a:xfrm>
                <a:off x="504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1" name="Line 71"/>
              <p:cNvSpPr>
                <a:spLocks noChangeShapeType="1"/>
              </p:cNvSpPr>
              <p:nvPr/>
            </p:nvSpPr>
            <p:spPr bwMode="auto">
              <a:xfrm>
                <a:off x="511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2" name="Line 72"/>
              <p:cNvSpPr>
                <a:spLocks noChangeShapeType="1"/>
              </p:cNvSpPr>
              <p:nvPr/>
            </p:nvSpPr>
            <p:spPr bwMode="auto">
              <a:xfrm>
                <a:off x="517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3" name="Line 73"/>
              <p:cNvSpPr>
                <a:spLocks noChangeShapeType="1"/>
              </p:cNvSpPr>
              <p:nvPr/>
            </p:nvSpPr>
            <p:spPr bwMode="auto">
              <a:xfrm>
                <a:off x="523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284" name="Line 74"/>
              <p:cNvSpPr>
                <a:spLocks noChangeShapeType="1"/>
              </p:cNvSpPr>
              <p:nvPr/>
            </p:nvSpPr>
            <p:spPr bwMode="auto">
              <a:xfrm>
                <a:off x="5296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51229" name="Oval 75"/>
            <p:cNvSpPr>
              <a:spLocks noChangeArrowheads="1"/>
            </p:cNvSpPr>
            <p:nvPr/>
          </p:nvSpPr>
          <p:spPr bwMode="auto">
            <a:xfrm>
              <a:off x="508" y="660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0" name="Oval 76"/>
            <p:cNvSpPr>
              <a:spLocks noChangeArrowheads="1"/>
            </p:cNvSpPr>
            <p:nvPr/>
          </p:nvSpPr>
          <p:spPr bwMode="auto">
            <a:xfrm>
              <a:off x="1144" y="1604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1" name="Text Box 78"/>
            <p:cNvSpPr txBox="1">
              <a:spLocks noChangeArrowheads="1"/>
            </p:cNvSpPr>
            <p:nvPr/>
          </p:nvSpPr>
          <p:spPr bwMode="auto">
            <a:xfrm>
              <a:off x="1246" y="1562"/>
              <a:ext cx="106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imes" pitchFamily="-112" charset="0"/>
                </a:rPr>
                <a:t>Course Questions:</a:t>
              </a:r>
            </a:p>
          </p:txBody>
        </p:sp>
        <p:sp>
          <p:nvSpPr>
            <p:cNvPr id="51232" name="AutoShape 79"/>
            <p:cNvSpPr>
              <a:spLocks noChangeArrowheads="1"/>
            </p:cNvSpPr>
            <p:nvPr/>
          </p:nvSpPr>
          <p:spPr bwMode="auto">
            <a:xfrm>
              <a:off x="572" y="1032"/>
              <a:ext cx="2736" cy="40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3" name="AutoShape 80"/>
            <p:cNvSpPr>
              <a:spLocks noChangeArrowheads="1"/>
            </p:cNvSpPr>
            <p:nvPr/>
          </p:nvSpPr>
          <p:spPr bwMode="auto">
            <a:xfrm>
              <a:off x="516" y="1128"/>
              <a:ext cx="320" cy="21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34" name="Text Box 81"/>
            <p:cNvSpPr txBox="1">
              <a:spLocks noChangeArrowheads="1"/>
            </p:cNvSpPr>
            <p:nvPr/>
          </p:nvSpPr>
          <p:spPr bwMode="auto">
            <a:xfrm>
              <a:off x="529" y="1111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>
                  <a:latin typeface="Times" pitchFamily="-112" charset="0"/>
                </a:rPr>
                <a:t>is</a:t>
              </a:r>
            </a:p>
            <a:p>
              <a:pPr algn="ctr"/>
              <a:r>
                <a:rPr lang="en-US" sz="1000">
                  <a:latin typeface="Times" pitchFamily="-112" charset="0"/>
                </a:rPr>
                <a:t>about</a:t>
              </a:r>
            </a:p>
          </p:txBody>
        </p:sp>
        <p:sp>
          <p:nvSpPr>
            <p:cNvPr id="51235" name="Text Box 83"/>
            <p:cNvSpPr txBox="1">
              <a:spLocks noChangeArrowheads="1"/>
            </p:cNvSpPr>
            <p:nvPr/>
          </p:nvSpPr>
          <p:spPr bwMode="auto">
            <a:xfrm>
              <a:off x="3864" y="571"/>
              <a:ext cx="11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Times" pitchFamily="-112" charset="0"/>
                </a:rPr>
                <a:t>Course Standards:</a:t>
              </a:r>
            </a:p>
          </p:txBody>
        </p:sp>
      </p:grpSp>
      <p:pic>
        <p:nvPicPr>
          <p:cNvPr id="51205" name="Picture 84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62F2FE-604E-4782-88E7-9852ABB93344}" type="slidenum">
              <a:rPr lang="en-US"/>
              <a:pPr/>
              <a:t>21</a:t>
            </a:fld>
            <a:endParaRPr lang="en-US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52228" name="Group 42"/>
          <p:cNvGrpSpPr>
            <a:grpSpLocks/>
          </p:cNvGrpSpPr>
          <p:nvPr/>
        </p:nvGrpSpPr>
        <p:grpSpPr bwMode="auto">
          <a:xfrm>
            <a:off x="642938" y="287338"/>
            <a:ext cx="7848600" cy="4329112"/>
            <a:chOff x="405" y="181"/>
            <a:chExt cx="4944" cy="2727"/>
          </a:xfrm>
        </p:grpSpPr>
        <p:sp>
          <p:nvSpPr>
            <p:cNvPr id="52230" name="Line 41"/>
            <p:cNvSpPr>
              <a:spLocks noChangeShapeType="1"/>
            </p:cNvSpPr>
            <p:nvPr/>
          </p:nvSpPr>
          <p:spPr bwMode="auto">
            <a:xfrm>
              <a:off x="2835" y="417"/>
              <a:ext cx="0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1" name="Line 38"/>
            <p:cNvSpPr>
              <a:spLocks noChangeShapeType="1"/>
            </p:cNvSpPr>
            <p:nvPr/>
          </p:nvSpPr>
          <p:spPr bwMode="auto">
            <a:xfrm>
              <a:off x="2839" y="553"/>
              <a:ext cx="0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2" name="Line 36"/>
            <p:cNvSpPr>
              <a:spLocks noChangeShapeType="1"/>
            </p:cNvSpPr>
            <p:nvPr/>
          </p:nvSpPr>
          <p:spPr bwMode="auto">
            <a:xfrm>
              <a:off x="4851" y="521"/>
              <a:ext cx="0" cy="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3" name="Line 40"/>
            <p:cNvSpPr>
              <a:spLocks noChangeShapeType="1"/>
            </p:cNvSpPr>
            <p:nvPr/>
          </p:nvSpPr>
          <p:spPr bwMode="auto">
            <a:xfrm>
              <a:off x="907" y="521"/>
              <a:ext cx="0" cy="1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4" name="Line 33"/>
            <p:cNvSpPr>
              <a:spLocks noChangeShapeType="1"/>
            </p:cNvSpPr>
            <p:nvPr/>
          </p:nvSpPr>
          <p:spPr bwMode="auto">
            <a:xfrm>
              <a:off x="2875" y="1621"/>
              <a:ext cx="0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5" name="AutoShape 29"/>
            <p:cNvSpPr>
              <a:spLocks noChangeArrowheads="1"/>
            </p:cNvSpPr>
            <p:nvPr/>
          </p:nvSpPr>
          <p:spPr bwMode="auto">
            <a:xfrm>
              <a:off x="1609" y="1730"/>
              <a:ext cx="2545" cy="949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6" name="Rectangle 22"/>
            <p:cNvSpPr>
              <a:spLocks noChangeArrowheads="1"/>
            </p:cNvSpPr>
            <p:nvPr/>
          </p:nvSpPr>
          <p:spPr bwMode="auto">
            <a:xfrm>
              <a:off x="4250" y="661"/>
              <a:ext cx="1099" cy="96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7" name="Rectangle 4"/>
            <p:cNvSpPr>
              <a:spLocks noChangeArrowheads="1"/>
            </p:cNvSpPr>
            <p:nvPr/>
          </p:nvSpPr>
          <p:spPr bwMode="auto">
            <a:xfrm>
              <a:off x="405" y="661"/>
              <a:ext cx="1088" cy="96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8" name="Rectangle 5"/>
            <p:cNvSpPr>
              <a:spLocks noChangeArrowheads="1"/>
            </p:cNvSpPr>
            <p:nvPr/>
          </p:nvSpPr>
          <p:spPr bwMode="auto">
            <a:xfrm>
              <a:off x="1621" y="181"/>
              <a:ext cx="2544" cy="28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39" name="Rectangle 6"/>
            <p:cNvSpPr>
              <a:spLocks noChangeArrowheads="1"/>
            </p:cNvSpPr>
            <p:nvPr/>
          </p:nvSpPr>
          <p:spPr bwMode="auto">
            <a:xfrm>
              <a:off x="1616" y="661"/>
              <a:ext cx="2533" cy="96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0" name="Rectangle 7"/>
            <p:cNvSpPr>
              <a:spLocks noChangeArrowheads="1"/>
            </p:cNvSpPr>
            <p:nvPr/>
          </p:nvSpPr>
          <p:spPr bwMode="auto">
            <a:xfrm>
              <a:off x="405" y="186"/>
              <a:ext cx="1088" cy="27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1" name="Rectangle 10"/>
            <p:cNvSpPr>
              <a:spLocks noChangeArrowheads="1"/>
            </p:cNvSpPr>
            <p:nvPr/>
          </p:nvSpPr>
          <p:spPr bwMode="auto">
            <a:xfrm>
              <a:off x="485" y="597"/>
              <a:ext cx="939" cy="2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2" name="Oval 8"/>
            <p:cNvSpPr>
              <a:spLocks noChangeArrowheads="1"/>
            </p:cNvSpPr>
            <p:nvPr/>
          </p:nvSpPr>
          <p:spPr bwMode="auto">
            <a:xfrm>
              <a:off x="525" y="624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3" name="Text Box 9"/>
            <p:cNvSpPr txBox="1">
              <a:spLocks noChangeArrowheads="1"/>
            </p:cNvSpPr>
            <p:nvPr/>
          </p:nvSpPr>
          <p:spPr bwMode="auto">
            <a:xfrm>
              <a:off x="641" y="590"/>
              <a:ext cx="65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Community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Principles</a:t>
              </a:r>
            </a:p>
          </p:txBody>
        </p:sp>
        <p:sp>
          <p:nvSpPr>
            <p:cNvPr id="52244" name="Rectangle 11"/>
            <p:cNvSpPr>
              <a:spLocks noChangeArrowheads="1"/>
            </p:cNvSpPr>
            <p:nvPr/>
          </p:nvSpPr>
          <p:spPr bwMode="auto">
            <a:xfrm>
              <a:off x="1707" y="597"/>
              <a:ext cx="2352" cy="2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5" name="Oval 12"/>
            <p:cNvSpPr>
              <a:spLocks noChangeArrowheads="1"/>
            </p:cNvSpPr>
            <p:nvPr/>
          </p:nvSpPr>
          <p:spPr bwMode="auto">
            <a:xfrm>
              <a:off x="2337" y="651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46" name="Text Box 13"/>
            <p:cNvSpPr txBox="1">
              <a:spLocks noChangeArrowheads="1"/>
            </p:cNvSpPr>
            <p:nvPr/>
          </p:nvSpPr>
          <p:spPr bwMode="auto">
            <a:xfrm>
              <a:off x="2421" y="626"/>
              <a:ext cx="97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>
                  <a:latin typeface="Times" pitchFamily="-112" charset="0"/>
                </a:rPr>
                <a:t>Learning Rituals</a:t>
              </a:r>
            </a:p>
          </p:txBody>
        </p:sp>
        <p:sp>
          <p:nvSpPr>
            <p:cNvPr id="52247" name="Text Box 14"/>
            <p:cNvSpPr txBox="1">
              <a:spLocks noChangeArrowheads="1"/>
            </p:cNvSpPr>
            <p:nvPr/>
          </p:nvSpPr>
          <p:spPr bwMode="auto">
            <a:xfrm>
              <a:off x="415" y="202"/>
              <a:ext cx="1060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>
                  <a:latin typeface="Times" pitchFamily="-112" charset="0"/>
                </a:rPr>
                <a:t>Course Map</a:t>
              </a:r>
            </a:p>
          </p:txBody>
        </p:sp>
        <p:sp>
          <p:nvSpPr>
            <p:cNvPr id="52248" name="Text Box 15"/>
            <p:cNvSpPr txBox="1">
              <a:spLocks noChangeArrowheads="1"/>
            </p:cNvSpPr>
            <p:nvPr/>
          </p:nvSpPr>
          <p:spPr bwMode="auto">
            <a:xfrm>
              <a:off x="1629" y="205"/>
              <a:ext cx="52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>
                  <a:latin typeface="Times" pitchFamily="-112" charset="0"/>
                </a:rPr>
                <a:t>This Course:</a:t>
              </a:r>
            </a:p>
          </p:txBody>
        </p:sp>
        <p:sp>
          <p:nvSpPr>
            <p:cNvPr id="52249" name="Text Box 16"/>
            <p:cNvSpPr txBox="1">
              <a:spLocks noChangeArrowheads="1"/>
            </p:cNvSpPr>
            <p:nvPr/>
          </p:nvSpPr>
          <p:spPr bwMode="auto">
            <a:xfrm>
              <a:off x="2649" y="450"/>
              <a:ext cx="38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>
                  <a:latin typeface="Times" pitchFamily="-112" charset="0"/>
                </a:rPr>
                <a:t>includes</a:t>
              </a:r>
            </a:p>
          </p:txBody>
        </p:sp>
        <p:sp>
          <p:nvSpPr>
            <p:cNvPr id="52250" name="Rectangle 17"/>
            <p:cNvSpPr>
              <a:spLocks noChangeArrowheads="1"/>
            </p:cNvSpPr>
            <p:nvPr/>
          </p:nvSpPr>
          <p:spPr bwMode="auto">
            <a:xfrm>
              <a:off x="4325" y="587"/>
              <a:ext cx="939" cy="2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1" name="Oval 18"/>
            <p:cNvSpPr>
              <a:spLocks noChangeArrowheads="1"/>
            </p:cNvSpPr>
            <p:nvPr/>
          </p:nvSpPr>
          <p:spPr bwMode="auto">
            <a:xfrm>
              <a:off x="4365" y="606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2" name="Text Box 19"/>
            <p:cNvSpPr txBox="1">
              <a:spLocks noChangeArrowheads="1"/>
            </p:cNvSpPr>
            <p:nvPr/>
          </p:nvSpPr>
          <p:spPr bwMode="auto">
            <a:xfrm>
              <a:off x="4465" y="576"/>
              <a:ext cx="688" cy="27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Performance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Options</a:t>
              </a:r>
            </a:p>
          </p:txBody>
        </p:sp>
        <p:sp>
          <p:nvSpPr>
            <p:cNvPr id="52253" name="Rectangle 20"/>
            <p:cNvSpPr>
              <a:spLocks noChangeArrowheads="1"/>
            </p:cNvSpPr>
            <p:nvPr/>
          </p:nvSpPr>
          <p:spPr bwMode="auto">
            <a:xfrm>
              <a:off x="4245" y="181"/>
              <a:ext cx="1104" cy="283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4" name="Text Box 21"/>
            <p:cNvSpPr txBox="1">
              <a:spLocks noChangeArrowheads="1"/>
            </p:cNvSpPr>
            <p:nvPr/>
          </p:nvSpPr>
          <p:spPr bwMode="auto">
            <a:xfrm>
              <a:off x="4246" y="206"/>
              <a:ext cx="38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>
                  <a:latin typeface="Times" pitchFamily="-112" charset="0"/>
                </a:rPr>
                <a:t>Student:</a:t>
              </a:r>
            </a:p>
          </p:txBody>
        </p:sp>
        <p:sp>
          <p:nvSpPr>
            <p:cNvPr id="52255" name="AutoShape 23"/>
            <p:cNvSpPr>
              <a:spLocks noChangeArrowheads="1"/>
            </p:cNvSpPr>
            <p:nvPr/>
          </p:nvSpPr>
          <p:spPr bwMode="auto">
            <a:xfrm rot="5400000" flipH="1">
              <a:off x="1491" y="779"/>
              <a:ext cx="144" cy="12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6" name="AutoShape 24"/>
            <p:cNvSpPr>
              <a:spLocks noChangeArrowheads="1"/>
            </p:cNvSpPr>
            <p:nvPr/>
          </p:nvSpPr>
          <p:spPr bwMode="auto">
            <a:xfrm rot="5400000" flipH="1">
              <a:off x="1491" y="1030"/>
              <a:ext cx="144" cy="12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7" name="AutoShape 25"/>
            <p:cNvSpPr>
              <a:spLocks noChangeArrowheads="1"/>
            </p:cNvSpPr>
            <p:nvPr/>
          </p:nvSpPr>
          <p:spPr bwMode="auto">
            <a:xfrm rot="5400000" flipH="1">
              <a:off x="1491" y="1286"/>
              <a:ext cx="144" cy="12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8" name="Rectangle 26"/>
            <p:cNvSpPr>
              <a:spLocks noChangeArrowheads="1"/>
            </p:cNvSpPr>
            <p:nvPr/>
          </p:nvSpPr>
          <p:spPr bwMode="auto">
            <a:xfrm>
              <a:off x="2298" y="1680"/>
              <a:ext cx="1216" cy="1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59" name="Oval 27"/>
            <p:cNvSpPr>
              <a:spLocks noChangeArrowheads="1"/>
            </p:cNvSpPr>
            <p:nvPr/>
          </p:nvSpPr>
          <p:spPr bwMode="auto">
            <a:xfrm>
              <a:off x="2368" y="1704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0" name="Text Box 28"/>
            <p:cNvSpPr txBox="1">
              <a:spLocks noChangeArrowheads="1"/>
            </p:cNvSpPr>
            <p:nvPr/>
          </p:nvSpPr>
          <p:spPr bwMode="auto">
            <a:xfrm>
              <a:off x="2481" y="1689"/>
              <a:ext cx="89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Critical Concepts</a:t>
              </a:r>
            </a:p>
          </p:txBody>
        </p:sp>
        <p:sp>
          <p:nvSpPr>
            <p:cNvPr id="52261" name="AutoShape 30"/>
            <p:cNvSpPr>
              <a:spLocks noChangeArrowheads="1"/>
            </p:cNvSpPr>
            <p:nvPr/>
          </p:nvSpPr>
          <p:spPr bwMode="auto">
            <a:xfrm>
              <a:off x="2314" y="2600"/>
              <a:ext cx="1126" cy="27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Times" pitchFamily="-112" charset="0"/>
              </a:endParaRPr>
            </a:p>
          </p:txBody>
        </p:sp>
        <p:sp>
          <p:nvSpPr>
            <p:cNvPr id="52262" name="Oval 31"/>
            <p:cNvSpPr>
              <a:spLocks noChangeArrowheads="1"/>
            </p:cNvSpPr>
            <p:nvPr/>
          </p:nvSpPr>
          <p:spPr bwMode="auto">
            <a:xfrm>
              <a:off x="2443" y="2648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3" name="Text Box 32"/>
            <p:cNvSpPr txBox="1">
              <a:spLocks noChangeArrowheads="1"/>
            </p:cNvSpPr>
            <p:nvPr/>
          </p:nvSpPr>
          <p:spPr bwMode="auto">
            <a:xfrm>
              <a:off x="2544" y="2635"/>
              <a:ext cx="75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latin typeface="Times" pitchFamily="-112" charset="0"/>
                </a:rPr>
                <a:t>Learned in these</a:t>
              </a:r>
              <a:endParaRPr lang="en-US" sz="1400">
                <a:latin typeface="Times" pitchFamily="-112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600">
                  <a:latin typeface="Times" pitchFamily="-112" charset="0"/>
                </a:rPr>
                <a:t>Units</a:t>
              </a:r>
            </a:p>
          </p:txBody>
        </p:sp>
        <p:sp>
          <p:nvSpPr>
            <p:cNvPr id="52264" name="Line 35"/>
            <p:cNvSpPr>
              <a:spLocks noChangeShapeType="1"/>
            </p:cNvSpPr>
            <p:nvPr/>
          </p:nvSpPr>
          <p:spPr bwMode="auto">
            <a:xfrm>
              <a:off x="3024" y="520"/>
              <a:ext cx="18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265" name="Line 39"/>
            <p:cNvSpPr>
              <a:spLocks noChangeShapeType="1"/>
            </p:cNvSpPr>
            <p:nvPr/>
          </p:nvSpPr>
          <p:spPr bwMode="auto">
            <a:xfrm>
              <a:off x="912" y="520"/>
              <a:ext cx="17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52229" name="Picture 4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9F687C-230A-45A6-B55D-FAE61BBC7BEC}" type="slidenum">
              <a:rPr lang="en-US"/>
              <a:pPr/>
              <a:t>22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53252" name="Picture 2" descr="History_CO,_p1.eps                                             0000723FDarwin      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" y="-87313"/>
            <a:ext cx="8647113" cy="668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Line 5"/>
          <p:cNvSpPr>
            <a:spLocks noChangeShapeType="1"/>
          </p:cNvSpPr>
          <p:nvPr/>
        </p:nvSpPr>
        <p:spPr bwMode="auto">
          <a:xfrm flipH="1">
            <a:off x="3074988" y="2478088"/>
            <a:ext cx="349250" cy="920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3254" name="Rectangle 3"/>
          <p:cNvSpPr>
            <a:spLocks noChangeArrowheads="1"/>
          </p:cNvSpPr>
          <p:nvPr/>
        </p:nvSpPr>
        <p:spPr bwMode="auto">
          <a:xfrm>
            <a:off x="1506538" y="3275013"/>
            <a:ext cx="3324225" cy="211613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This Course</a:t>
            </a: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The name of the course</a:t>
            </a:r>
          </a:p>
          <a:p>
            <a:pPr algn="ctr"/>
            <a:r>
              <a:rPr lang="en-US" sz="2000">
                <a:latin typeface="Arial" charset="0"/>
              </a:rPr>
              <a:t>and a summary or</a:t>
            </a:r>
          </a:p>
          <a:p>
            <a:pPr algn="ctr"/>
            <a:r>
              <a:rPr lang="en-US" sz="2000">
                <a:latin typeface="Arial" charset="0"/>
              </a:rPr>
              <a:t>paraphrase of what the</a:t>
            </a:r>
          </a:p>
          <a:p>
            <a:pPr algn="ctr"/>
            <a:r>
              <a:rPr lang="en-US" sz="2000">
                <a:latin typeface="Arial" charset="0"/>
              </a:rPr>
              <a:t>course is about</a:t>
            </a:r>
          </a:p>
        </p:txBody>
      </p:sp>
      <p:sp>
        <p:nvSpPr>
          <p:cNvPr id="53255" name="Rectangle 4"/>
          <p:cNvSpPr>
            <a:spLocks noChangeArrowheads="1"/>
          </p:cNvSpPr>
          <p:nvPr/>
        </p:nvSpPr>
        <p:spPr bwMode="auto">
          <a:xfrm>
            <a:off x="609600" y="871538"/>
            <a:ext cx="4930775" cy="16065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3256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9BDD960-59E0-478E-91CE-24D7BCBC6CE6}" type="slidenum">
              <a:rPr lang="en-US"/>
              <a:pPr/>
              <a:t>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Course Paraphrase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Should: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Capture the main idea of the course.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Distinguish the course from similar courses.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Clearly and meaningfully communicate course content.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Provide an umbrella for all learning.</a:t>
            </a:r>
          </a:p>
        </p:txBody>
      </p:sp>
      <p:pic>
        <p:nvPicPr>
          <p:cNvPr id="5427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1C44CF-0A20-42F1-B922-90D88F0B6349}" type="slidenum">
              <a:rPr lang="en-US"/>
              <a:pPr/>
              <a:t>24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55300" name="Picture 2" descr="History_CO,_p1.eps                                             0000723FDarwin      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" y="-87313"/>
            <a:ext cx="8647113" cy="668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Line 3"/>
          <p:cNvSpPr>
            <a:spLocks noChangeShapeType="1"/>
          </p:cNvSpPr>
          <p:nvPr/>
        </p:nvSpPr>
        <p:spPr bwMode="auto">
          <a:xfrm flipH="1">
            <a:off x="5514975" y="2254250"/>
            <a:ext cx="349250" cy="920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5302" name="Rectangle 4"/>
          <p:cNvSpPr>
            <a:spLocks noChangeArrowheads="1"/>
          </p:cNvSpPr>
          <p:nvPr/>
        </p:nvSpPr>
        <p:spPr bwMode="auto">
          <a:xfrm>
            <a:off x="5819775" y="622300"/>
            <a:ext cx="3008313" cy="278765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Course Questions</a:t>
            </a: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The critical</a:t>
            </a:r>
          </a:p>
          <a:p>
            <a:pPr algn="ctr"/>
            <a:r>
              <a:rPr lang="en-US" sz="2000">
                <a:latin typeface="Arial" charset="0"/>
              </a:rPr>
              <a:t>questions that every</a:t>
            </a:r>
          </a:p>
          <a:p>
            <a:pPr algn="ctr"/>
            <a:r>
              <a:rPr lang="en-US" sz="2000">
                <a:latin typeface="Arial" charset="0"/>
              </a:rPr>
              <a:t>student in the class</a:t>
            </a:r>
          </a:p>
          <a:p>
            <a:pPr algn="ctr"/>
            <a:r>
              <a:rPr lang="en-US" sz="2000">
                <a:latin typeface="Arial" charset="0"/>
              </a:rPr>
              <a:t>will be able to</a:t>
            </a:r>
          </a:p>
          <a:p>
            <a:pPr algn="ctr"/>
            <a:r>
              <a:rPr lang="en-US" sz="2000">
                <a:latin typeface="Arial" charset="0"/>
              </a:rPr>
              <a:t>answer by the</a:t>
            </a:r>
          </a:p>
          <a:p>
            <a:pPr algn="ctr"/>
            <a:r>
              <a:rPr lang="en-US" sz="2000">
                <a:latin typeface="Arial" charset="0"/>
              </a:rPr>
              <a:t>end of the course</a:t>
            </a:r>
          </a:p>
        </p:txBody>
      </p:sp>
      <p:sp>
        <p:nvSpPr>
          <p:cNvPr id="55303" name="Rectangle 5"/>
          <p:cNvSpPr>
            <a:spLocks noChangeArrowheads="1"/>
          </p:cNvSpPr>
          <p:nvPr/>
        </p:nvSpPr>
        <p:spPr bwMode="auto">
          <a:xfrm>
            <a:off x="622300" y="2465388"/>
            <a:ext cx="4894263" cy="36861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5304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0FFB85-178B-4E80-847D-53B7EFF17A7C}" type="slidenum">
              <a:rPr lang="en-US"/>
              <a:pPr/>
              <a:t>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63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Course Questions</a:t>
            </a:r>
          </a:p>
        </p:txBody>
      </p:sp>
      <p:sp>
        <p:nvSpPr>
          <p:cNvPr id="563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Serve as the basis for many conversations with students.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Include expectations related to HOW to learn or demonstrate competence.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Identify ways in which students should think about information to be learned.</a:t>
            </a:r>
          </a:p>
        </p:txBody>
      </p:sp>
      <p:pic>
        <p:nvPicPr>
          <p:cNvPr id="5632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D048-05E2-48D0-B1CE-881C2615D77B}" type="slidenum">
              <a:rPr lang="en-US"/>
              <a:pPr/>
              <a:t>26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734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Course Questions</a:t>
            </a:r>
          </a:p>
        </p:txBody>
      </p:sp>
      <p:sp>
        <p:nvSpPr>
          <p:cNvPr id="5734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Lead students to do well on outcome measures.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Enable students to monitor progress in learning.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Help students identify the critical concepts or ideas to be shared.</a:t>
            </a:r>
          </a:p>
        </p:txBody>
      </p:sp>
      <p:pic>
        <p:nvPicPr>
          <p:cNvPr id="5735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E28EFA-FBD5-473C-B0A9-4E2850F26EB8}" type="slidenum">
              <a:rPr lang="en-US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837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Course Questions</a:t>
            </a:r>
          </a:p>
        </p:txBody>
      </p:sp>
      <p:sp>
        <p:nvSpPr>
          <p:cNvPr id="5837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Help students think about the context and how it fits into other contexts.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Help students organize information that supports the critical concepts or ideas to be learned.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Use words like “how” and “why” to form broad questions (not objectives or commands).</a:t>
            </a:r>
          </a:p>
        </p:txBody>
      </p:sp>
      <p:pic>
        <p:nvPicPr>
          <p:cNvPr id="5837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40122F-E6AC-41E3-B6F0-5A2944013CB6}" type="slidenum">
              <a:rPr lang="en-US"/>
              <a:pPr/>
              <a:t>28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59396" name="Picture 2" descr="History_CO,_p1.eps                                             0000723FDarwin      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7650" y="0"/>
            <a:ext cx="8647113" cy="668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Line 3"/>
          <p:cNvSpPr>
            <a:spLocks noChangeShapeType="1"/>
          </p:cNvSpPr>
          <p:nvPr/>
        </p:nvSpPr>
        <p:spPr bwMode="auto">
          <a:xfrm flipH="1">
            <a:off x="4430713" y="3138488"/>
            <a:ext cx="1084262" cy="1238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9398" name="Rectangle 4"/>
          <p:cNvSpPr>
            <a:spLocks noChangeArrowheads="1"/>
          </p:cNvSpPr>
          <p:nvPr/>
        </p:nvSpPr>
        <p:spPr bwMode="auto">
          <a:xfrm>
            <a:off x="727075" y="635000"/>
            <a:ext cx="3754438" cy="409575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Course Standards</a:t>
            </a: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The standards that will be</a:t>
            </a:r>
          </a:p>
          <a:p>
            <a:pPr algn="ctr"/>
            <a:r>
              <a:rPr lang="en-US" sz="2000">
                <a:latin typeface="Arial" charset="0"/>
              </a:rPr>
              <a:t>emphasized and used</a:t>
            </a:r>
          </a:p>
          <a:p>
            <a:pPr algn="ctr"/>
            <a:r>
              <a:rPr lang="en-US" sz="2000">
                <a:latin typeface="Arial" charset="0"/>
              </a:rPr>
              <a:t>for feedback and determination</a:t>
            </a:r>
          </a:p>
          <a:p>
            <a:pPr algn="ctr"/>
            <a:r>
              <a:rPr lang="en-US" sz="2000">
                <a:latin typeface="Arial" charset="0"/>
              </a:rPr>
              <a:t>of grades</a:t>
            </a: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Also, a graph that students</a:t>
            </a:r>
          </a:p>
          <a:p>
            <a:pPr algn="ctr"/>
            <a:r>
              <a:rPr lang="en-US" sz="2000">
                <a:latin typeface="Arial" charset="0"/>
              </a:rPr>
              <a:t>can use to monitor</a:t>
            </a:r>
          </a:p>
          <a:p>
            <a:pPr algn="ctr"/>
            <a:r>
              <a:rPr lang="en-US" sz="2000">
                <a:latin typeface="Arial" charset="0"/>
              </a:rPr>
              <a:t>individual progress across</a:t>
            </a:r>
          </a:p>
          <a:p>
            <a:pPr algn="ctr"/>
            <a:r>
              <a:rPr lang="en-US" sz="2000">
                <a:latin typeface="Arial" charset="0"/>
              </a:rPr>
              <a:t>units in the course</a:t>
            </a:r>
          </a:p>
        </p:txBody>
      </p:sp>
      <p:sp>
        <p:nvSpPr>
          <p:cNvPr id="59399" name="Rectangle 5"/>
          <p:cNvSpPr>
            <a:spLocks noChangeArrowheads="1"/>
          </p:cNvSpPr>
          <p:nvPr/>
        </p:nvSpPr>
        <p:spPr bwMode="auto">
          <a:xfrm>
            <a:off x="5516563" y="946150"/>
            <a:ext cx="3000375" cy="532923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9400" name="Picture 8"/>
          <p:cNvPicPr>
            <a:picLocks noChangeAspect="1"/>
          </p:cNvPicPr>
          <p:nvPr/>
        </p:nvPicPr>
        <p:blipFill>
          <a:blip r:embed="rId3"/>
          <a:srcRect l="642" t="11121"/>
          <a:stretch>
            <a:fillRect/>
          </a:stretch>
        </p:blipFill>
        <p:spPr bwMode="auto">
          <a:xfrm>
            <a:off x="8040688" y="6324600"/>
            <a:ext cx="1084262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2E6355-D00D-4004-8F28-19AB18567491}" type="slidenum">
              <a:rPr lang="en-US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Course Standards</a:t>
            </a:r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60000"/>
              </a:lnSpc>
              <a:buFontTx/>
              <a:buNone/>
            </a:pPr>
            <a:r>
              <a:rPr lang="en-US" sz="2200" smtClean="0"/>
              <a:t>Content Course Standards (“what”)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Ideas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Examples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Details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Concepts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Terms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Procedures</a:t>
            </a:r>
          </a:p>
        </p:txBody>
      </p:sp>
      <p:pic>
        <p:nvPicPr>
          <p:cNvPr id="6042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735BC1-0A2D-4C8F-BEA8-091371F8888A}" type="slidenum">
              <a:rPr lang="en-US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 Enhancement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 way of teaching an academically diverse group of students in which: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Critical features of the content are selected and transformed in a manner that promotes student learning; and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Instruction is carried out in a partnership with students.</a:t>
            </a:r>
          </a:p>
        </p:txBody>
      </p:sp>
      <p:pic>
        <p:nvPicPr>
          <p:cNvPr id="3277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BFB7EB-E0F5-4FC0-ACA2-1738C5B10DD2}" type="slidenum">
              <a:rPr lang="en-US"/>
              <a:pPr/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144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Course Standards</a:t>
            </a:r>
          </a:p>
        </p:txBody>
      </p:sp>
      <p:sp>
        <p:nvSpPr>
          <p:cNvPr id="6144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60000"/>
              </a:lnSpc>
              <a:buFontTx/>
              <a:buNone/>
            </a:pPr>
            <a:r>
              <a:rPr lang="en-US" sz="2200" smtClean="0"/>
              <a:t>Process Course Standards (“how”)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Skills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Learning strategies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Social skills strategies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Participation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Preparation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Rule following</a:t>
            </a:r>
          </a:p>
        </p:txBody>
      </p:sp>
      <p:pic>
        <p:nvPicPr>
          <p:cNvPr id="6144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2D7FD2-B040-4A11-80C7-29892B755571}" type="slidenum">
              <a:rPr lang="en-US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24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Course Standards</a:t>
            </a:r>
          </a:p>
        </p:txBody>
      </p:sp>
      <p:sp>
        <p:nvSpPr>
          <p:cNvPr id="624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60000"/>
              </a:lnSpc>
              <a:buFontTx/>
              <a:buNone/>
            </a:pPr>
            <a:r>
              <a:rPr lang="en-US" sz="2200" smtClean="0"/>
              <a:t>Assessment Methods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Tests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Quizzes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Homework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Projects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Demonstrations</a:t>
            </a:r>
          </a:p>
          <a:p>
            <a:pPr lvl="1" eaLnBrk="1" hangingPunct="1">
              <a:lnSpc>
                <a:spcPct val="160000"/>
              </a:lnSpc>
            </a:pPr>
            <a:r>
              <a:rPr lang="en-US" sz="2000" smtClean="0"/>
              <a:t>Observation</a:t>
            </a:r>
          </a:p>
        </p:txBody>
      </p:sp>
      <p:pic>
        <p:nvPicPr>
          <p:cNvPr id="6247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951294-C6B7-4A31-A600-6A71A8FE6231}" type="slidenum">
              <a:rPr lang="en-US"/>
              <a:pPr/>
              <a:t>32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63492" name="Picture 6" descr="History_CO,_p._2.eps                                           0000723FDarwin      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-127000"/>
            <a:ext cx="8647112" cy="668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3493" name="Line 3"/>
          <p:cNvSpPr>
            <a:spLocks noChangeShapeType="1"/>
          </p:cNvSpPr>
          <p:nvPr/>
        </p:nvSpPr>
        <p:spPr bwMode="auto">
          <a:xfrm flipH="1">
            <a:off x="5203825" y="1693863"/>
            <a:ext cx="349250" cy="920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3494" name="Rectangle 4"/>
          <p:cNvSpPr>
            <a:spLocks noChangeArrowheads="1"/>
          </p:cNvSpPr>
          <p:nvPr/>
        </p:nvSpPr>
        <p:spPr bwMode="auto">
          <a:xfrm>
            <a:off x="1411288" y="534988"/>
            <a:ext cx="6419850" cy="1741487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Critical Concepts</a:t>
            </a: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The critical concepts that will be emphasized</a:t>
            </a:r>
          </a:p>
          <a:p>
            <a:pPr algn="ctr"/>
            <a:r>
              <a:rPr lang="en-US" sz="2000">
                <a:latin typeface="Arial" charset="0"/>
              </a:rPr>
              <a:t>throughout the course, that relate to course questions,</a:t>
            </a:r>
          </a:p>
          <a:p>
            <a:pPr algn="ctr"/>
            <a:r>
              <a:rPr lang="en-US" sz="2000">
                <a:latin typeface="Arial" charset="0"/>
              </a:rPr>
              <a:t>and that cut across more that one unit.</a:t>
            </a:r>
          </a:p>
        </p:txBody>
      </p:sp>
      <p:sp>
        <p:nvSpPr>
          <p:cNvPr id="63495" name="Rectangle 5"/>
          <p:cNvSpPr>
            <a:spLocks noChangeArrowheads="1"/>
          </p:cNvSpPr>
          <p:nvPr/>
        </p:nvSpPr>
        <p:spPr bwMode="auto">
          <a:xfrm>
            <a:off x="2439988" y="2616200"/>
            <a:ext cx="4184650" cy="1568450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3496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7EEACC-56C9-4935-860C-88756D9B77BB}" type="slidenum">
              <a:rPr lang="en-US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45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Critical Concepts</a:t>
            </a:r>
          </a:p>
        </p:txBody>
      </p:sp>
      <p:sp>
        <p:nvSpPr>
          <p:cNvPr id="645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mtClean="0"/>
              <a:t>Select concepts that are: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en-US" smtClean="0"/>
          </a:p>
          <a:p>
            <a:pPr eaLnBrk="1" hangingPunct="1">
              <a:lnSpc>
                <a:spcPct val="120000"/>
              </a:lnSpc>
            </a:pPr>
            <a:r>
              <a:rPr lang="en-US" smtClean="0"/>
              <a:t>Foundational</a:t>
            </a:r>
          </a:p>
          <a:p>
            <a:pPr eaLnBrk="1" hangingPunct="1">
              <a:lnSpc>
                <a:spcPct val="120000"/>
              </a:lnSpc>
            </a:pPr>
            <a:endParaRPr lang="en-US" smtClean="0"/>
          </a:p>
          <a:p>
            <a:pPr eaLnBrk="1" hangingPunct="1">
              <a:lnSpc>
                <a:spcPct val="120000"/>
              </a:lnSpc>
            </a:pPr>
            <a:r>
              <a:rPr lang="en-US" smtClean="0"/>
              <a:t>Permeating</a:t>
            </a:r>
          </a:p>
          <a:p>
            <a:pPr eaLnBrk="1" hangingPunct="1">
              <a:lnSpc>
                <a:spcPct val="120000"/>
              </a:lnSpc>
            </a:pPr>
            <a:endParaRPr lang="en-US" smtClean="0"/>
          </a:p>
          <a:p>
            <a:pPr eaLnBrk="1" hangingPunct="1">
              <a:lnSpc>
                <a:spcPct val="120000"/>
              </a:lnSpc>
            </a:pPr>
            <a:r>
              <a:rPr lang="en-US" smtClean="0"/>
              <a:t>Persisting</a:t>
            </a:r>
          </a:p>
        </p:txBody>
      </p:sp>
      <p:pic>
        <p:nvPicPr>
          <p:cNvPr id="6451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C5EBCE-0B64-4AEE-9077-9A7E2A1FAAE4}" type="slidenum">
              <a:rPr lang="en-US"/>
              <a:pPr/>
              <a:t>34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65540" name="Picture 2" descr="History_CO,_p._2.eps                                           0000723FDarwin      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0"/>
            <a:ext cx="8647112" cy="668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Line 3"/>
          <p:cNvSpPr>
            <a:spLocks noChangeShapeType="1"/>
          </p:cNvSpPr>
          <p:nvPr/>
        </p:nvSpPr>
        <p:spPr bwMode="auto">
          <a:xfrm flipH="1">
            <a:off x="4743450" y="2879725"/>
            <a:ext cx="349250" cy="920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5542" name="Rectangle 4"/>
          <p:cNvSpPr>
            <a:spLocks noChangeArrowheads="1"/>
          </p:cNvSpPr>
          <p:nvPr/>
        </p:nvSpPr>
        <p:spPr bwMode="auto">
          <a:xfrm>
            <a:off x="2643188" y="885825"/>
            <a:ext cx="3778250" cy="210185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Course Map</a:t>
            </a: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A graphic depiction showing</a:t>
            </a:r>
          </a:p>
          <a:p>
            <a:pPr algn="ctr"/>
            <a:r>
              <a:rPr lang="en-US" sz="2000">
                <a:latin typeface="Arial" charset="0"/>
              </a:rPr>
              <a:t>how the course information</a:t>
            </a:r>
          </a:p>
          <a:p>
            <a:pPr algn="ctr"/>
            <a:r>
              <a:rPr lang="en-US" sz="2000">
                <a:latin typeface="Arial" charset="0"/>
              </a:rPr>
              <a:t>has been organized for learning</a:t>
            </a:r>
          </a:p>
        </p:txBody>
      </p:sp>
      <p:sp>
        <p:nvSpPr>
          <p:cNvPr id="65543" name="Rectangle 5"/>
          <p:cNvSpPr>
            <a:spLocks noChangeArrowheads="1"/>
          </p:cNvSpPr>
          <p:nvPr/>
        </p:nvSpPr>
        <p:spPr bwMode="auto">
          <a:xfrm>
            <a:off x="373063" y="3827463"/>
            <a:ext cx="8369300" cy="2352675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5544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53E558-03C3-42E5-A920-BFDFBC4EECA4}" type="slidenum">
              <a:rPr lang="en-US"/>
              <a:pPr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Course Map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/>
              <a:t>A map of the content that:</a:t>
            </a:r>
          </a:p>
          <a:p>
            <a:pPr lvl="1" eaLnBrk="1" hangingPunct="1"/>
            <a:r>
              <a:rPr lang="en-US" sz="2000" smtClean="0"/>
              <a:t>Is limiting.</a:t>
            </a:r>
          </a:p>
          <a:p>
            <a:pPr lvl="1" eaLnBrk="1" hangingPunct="1"/>
            <a:endParaRPr lang="en-US" sz="2000" smtClean="0"/>
          </a:p>
          <a:p>
            <a:pPr lvl="1" eaLnBrk="1" hangingPunct="1"/>
            <a:r>
              <a:rPr lang="en-US" sz="2000" smtClean="0"/>
              <a:t>Is connected.</a:t>
            </a:r>
          </a:p>
          <a:p>
            <a:pPr lvl="1" eaLnBrk="1" hangingPunct="1"/>
            <a:endParaRPr lang="en-US" sz="2000" smtClean="0"/>
          </a:p>
          <a:p>
            <a:pPr lvl="1" eaLnBrk="1" hangingPunct="1"/>
            <a:r>
              <a:rPr lang="en-US" sz="2000" smtClean="0"/>
              <a:t>Is linear.</a:t>
            </a:r>
          </a:p>
          <a:p>
            <a:pPr lvl="1" eaLnBrk="1" hangingPunct="1"/>
            <a:endParaRPr lang="en-US" sz="2000" smtClean="0"/>
          </a:p>
          <a:p>
            <a:pPr lvl="1" eaLnBrk="1" hangingPunct="1"/>
            <a:r>
              <a:rPr lang="en-US" sz="2000" smtClean="0"/>
              <a:t>Is simple.</a:t>
            </a:r>
          </a:p>
          <a:p>
            <a:pPr lvl="1" eaLnBrk="1" hangingPunct="1"/>
            <a:endParaRPr lang="en-US" sz="2000" smtClean="0"/>
          </a:p>
          <a:p>
            <a:pPr lvl="1" eaLnBrk="1" hangingPunct="1"/>
            <a:r>
              <a:rPr lang="en-US" sz="2000" smtClean="0"/>
              <a:t>Allows for further hierarchical construction.</a:t>
            </a:r>
          </a:p>
        </p:txBody>
      </p:sp>
      <p:pic>
        <p:nvPicPr>
          <p:cNvPr id="6656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772FAF-536D-4821-8AED-B5133B71F5E7}" type="slidenum">
              <a:rPr lang="en-US"/>
              <a:pPr/>
              <a:t>36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67588" name="Picture 2" descr="History_CO,_p._2.eps                                           0000723FDarwin      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0"/>
            <a:ext cx="8647112" cy="668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89" name="Line 3"/>
          <p:cNvSpPr>
            <a:spLocks noChangeShapeType="1"/>
          </p:cNvSpPr>
          <p:nvPr/>
        </p:nvSpPr>
        <p:spPr bwMode="auto">
          <a:xfrm flipH="1">
            <a:off x="2390775" y="1597025"/>
            <a:ext cx="1941513" cy="39687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7590" name="Rectangle 4"/>
          <p:cNvSpPr>
            <a:spLocks noChangeArrowheads="1"/>
          </p:cNvSpPr>
          <p:nvPr/>
        </p:nvSpPr>
        <p:spPr bwMode="auto">
          <a:xfrm>
            <a:off x="4287838" y="787400"/>
            <a:ext cx="3830637" cy="2039938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Community Principles</a:t>
            </a: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The principles on which the</a:t>
            </a:r>
          </a:p>
          <a:p>
            <a:pPr algn="ctr"/>
            <a:r>
              <a:rPr lang="en-US" sz="2000">
                <a:latin typeface="Arial" charset="0"/>
              </a:rPr>
              <a:t>classroom learning community</a:t>
            </a:r>
          </a:p>
          <a:p>
            <a:pPr algn="ctr"/>
            <a:r>
              <a:rPr lang="en-US" sz="2000">
                <a:latin typeface="Arial" charset="0"/>
              </a:rPr>
              <a:t>will be built.</a:t>
            </a:r>
          </a:p>
        </p:txBody>
      </p:sp>
      <p:sp>
        <p:nvSpPr>
          <p:cNvPr id="67591" name="Rectangle 5"/>
          <p:cNvSpPr>
            <a:spLocks noChangeArrowheads="1"/>
          </p:cNvSpPr>
          <p:nvPr/>
        </p:nvSpPr>
        <p:spPr bwMode="auto">
          <a:xfrm>
            <a:off x="596900" y="900113"/>
            <a:ext cx="1819275" cy="1804987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67592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3D6FAF-868E-485E-B9AF-617C5BD958DF}" type="slidenum">
              <a:rPr lang="en-US"/>
              <a:pPr/>
              <a:t>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Community Principles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z="2200" smtClean="0"/>
              <a:t>To create group principles: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List characteristics of the learning community you want to create.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Identify the group principle associated with each characteristic.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Identify potential problems.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Identify the group principle associated with each problem.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Review and consolidate group principles.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Create definitions and example.</a:t>
            </a:r>
          </a:p>
        </p:txBody>
      </p:sp>
      <p:pic>
        <p:nvPicPr>
          <p:cNvPr id="6861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69A03C-5B15-4FB6-AD5F-EF1CC3185FC7}" type="slidenum">
              <a:rPr lang="en-US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Community Principles</a:t>
            </a:r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z="2200" smtClean="0"/>
              <a:t>To create individual principles: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List characteristics of the learning community that supports the learning of each individual.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Identify the individual principle associated with each characteristic.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Identify potential problems.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Identify principles associated with the problems.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Review and consolidate individual principles.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Create definitions and example.</a:t>
            </a:r>
          </a:p>
        </p:txBody>
      </p:sp>
      <p:pic>
        <p:nvPicPr>
          <p:cNvPr id="6963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F27F7F-FBF4-489F-83F6-17B3098AAA35}" type="slidenum">
              <a:rPr lang="en-US"/>
              <a:pPr/>
              <a:t>39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70660" name="Picture 2" descr="History_CO,_p._2.eps                                           0000723FDarwin      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0"/>
            <a:ext cx="8647112" cy="668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0661" name="Line 3"/>
          <p:cNvSpPr>
            <a:spLocks noChangeShapeType="1"/>
          </p:cNvSpPr>
          <p:nvPr/>
        </p:nvSpPr>
        <p:spPr bwMode="auto">
          <a:xfrm flipH="1">
            <a:off x="4518025" y="2730500"/>
            <a:ext cx="349250" cy="920750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0662" name="Rectangle 4"/>
          <p:cNvSpPr>
            <a:spLocks noChangeArrowheads="1"/>
          </p:cNvSpPr>
          <p:nvPr/>
        </p:nvSpPr>
        <p:spPr bwMode="auto">
          <a:xfrm>
            <a:off x="1822450" y="3589338"/>
            <a:ext cx="5313363" cy="2360612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Learning Rituals</a:t>
            </a: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The teaching routines, learning strategies,</a:t>
            </a:r>
          </a:p>
          <a:p>
            <a:pPr algn="ctr"/>
            <a:r>
              <a:rPr lang="en-US" sz="2000">
                <a:latin typeface="Arial" charset="0"/>
              </a:rPr>
              <a:t>and communication systems related to</a:t>
            </a:r>
          </a:p>
          <a:p>
            <a:pPr algn="ctr"/>
            <a:r>
              <a:rPr lang="en-US" sz="2000">
                <a:latin typeface="Arial" charset="0"/>
              </a:rPr>
              <a:t>learning.  Are used throughout the course</a:t>
            </a:r>
          </a:p>
          <a:p>
            <a:pPr algn="ctr"/>
            <a:r>
              <a:rPr lang="en-US" sz="2000">
                <a:latin typeface="Arial" charset="0"/>
              </a:rPr>
              <a:t>to enhance learning.</a:t>
            </a:r>
          </a:p>
        </p:txBody>
      </p:sp>
      <p:sp>
        <p:nvSpPr>
          <p:cNvPr id="70663" name="Rectangle 5"/>
          <p:cNvSpPr>
            <a:spLocks noChangeArrowheads="1"/>
          </p:cNvSpPr>
          <p:nvPr/>
        </p:nvSpPr>
        <p:spPr bwMode="auto">
          <a:xfrm>
            <a:off x="2538413" y="976313"/>
            <a:ext cx="4048125" cy="1754187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0664" name="Picture 8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651E85-959C-4C51-9DF7-9742CB9B6CC9}" type="slidenum">
              <a:rPr lang="en-US"/>
              <a:pPr/>
              <a:t>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482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Guidebooks in the </a:t>
            </a:r>
            <a:br>
              <a:rPr lang="en-US" smtClean="0"/>
            </a:br>
            <a:r>
              <a:rPr lang="en-US" smtClean="0"/>
              <a:t>Content Enhancement Series </a:t>
            </a:r>
          </a:p>
        </p:txBody>
      </p:sp>
      <p:sp>
        <p:nvSpPr>
          <p:cNvPr id="3482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Routines for planning and leading learning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Course Organizer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Unit Organizer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Lesson Organizer Routine</a:t>
            </a:r>
            <a:endParaRPr lang="en-US" sz="1200" smtClean="0">
              <a:solidFill>
                <a:srgbClr val="000000"/>
              </a:solidFill>
            </a:endParaRPr>
          </a:p>
          <a:p>
            <a:pPr eaLnBrk="1" hangingPunct="1">
              <a:buFontTx/>
              <a:buNone/>
            </a:pPr>
            <a:endParaRPr lang="en-US" sz="1300" smtClean="0">
              <a:solidFill>
                <a:srgbClr val="000000"/>
              </a:solidFill>
            </a:endParaRPr>
          </a:p>
        </p:txBody>
      </p:sp>
      <p:sp>
        <p:nvSpPr>
          <p:cNvPr id="34822" name="Rectangle 1028"/>
          <p:cNvSpPr>
            <a:spLocks noChangeArrowheads="1"/>
          </p:cNvSpPr>
          <p:nvPr/>
        </p:nvSpPr>
        <p:spPr bwMode="auto">
          <a:xfrm>
            <a:off x="1447800" y="1979613"/>
            <a:ext cx="3721100" cy="4397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482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6DC33D-21A8-451E-BB95-1C970A82D596}" type="slidenum">
              <a:rPr lang="en-US"/>
              <a:pPr/>
              <a:t>40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1684" name="Rectangle 4"/>
          <p:cNvSpPr>
            <a:spLocks noChangeArrowheads="1"/>
          </p:cNvSpPr>
          <p:nvPr/>
        </p:nvSpPr>
        <p:spPr bwMode="auto">
          <a:xfrm>
            <a:off x="2030413" y="46148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Times" pitchFamily="-112" charset="0"/>
              <a:cs typeface="Times" pitchFamily="-112" charset="0"/>
            </a:endParaRPr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Rituals</a:t>
            </a:r>
          </a:p>
        </p:txBody>
      </p:sp>
      <p:sp>
        <p:nvSpPr>
          <p:cNvPr id="71686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sz="2200" smtClean="0"/>
              <a:t>Must always: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Consist of a set of concrete steps that define how something important related to learning is done;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Be known, taught, or learned by each member of the group;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Be performed in relatively the same way each time it is performed;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Focus on how teaching, learning, and connecting to others guide learning.</a:t>
            </a:r>
          </a:p>
        </p:txBody>
      </p:sp>
      <p:pic>
        <p:nvPicPr>
          <p:cNvPr id="71687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D0EA7F-9979-45A6-B7F3-21F8399B245A}" type="slidenum">
              <a:rPr lang="en-US"/>
              <a:pPr/>
              <a:t>41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2708" name="Rectangle 1026"/>
          <p:cNvSpPr>
            <a:spLocks noChangeArrowheads="1"/>
          </p:cNvSpPr>
          <p:nvPr/>
        </p:nvSpPr>
        <p:spPr bwMode="auto">
          <a:xfrm>
            <a:off x="2030413" y="461486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n-US">
              <a:latin typeface="Times" pitchFamily="-112" charset="0"/>
              <a:cs typeface="Times" pitchFamily="-112" charset="0"/>
            </a:endParaRPr>
          </a:p>
        </p:txBody>
      </p:sp>
      <p:sp>
        <p:nvSpPr>
          <p:cNvPr id="72709" name="Rectangle 102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Learning Rituals</a:t>
            </a:r>
          </a:p>
        </p:txBody>
      </p:sp>
      <p:sp>
        <p:nvSpPr>
          <p:cNvPr id="72710" name="Rectangle 1028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40000"/>
              </a:lnSpc>
              <a:buFontTx/>
              <a:buNone/>
            </a:pPr>
            <a:r>
              <a:rPr lang="en-US" sz="2200" smtClean="0"/>
              <a:t>Can be: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Teaching routines</a:t>
            </a:r>
          </a:p>
          <a:p>
            <a:pPr lvl="1" eaLnBrk="1" hangingPunct="1">
              <a:lnSpc>
                <a:spcPct val="140000"/>
              </a:lnSpc>
            </a:pPr>
            <a:endParaRPr lang="en-US" sz="2000" smtClean="0"/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Learning strategies</a:t>
            </a:r>
          </a:p>
          <a:p>
            <a:pPr lvl="1" eaLnBrk="1" hangingPunct="1">
              <a:lnSpc>
                <a:spcPct val="140000"/>
              </a:lnSpc>
            </a:pPr>
            <a:endParaRPr lang="en-US" sz="2000" smtClean="0"/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Social skills strategies</a:t>
            </a:r>
          </a:p>
          <a:p>
            <a:pPr lvl="1" eaLnBrk="1" hangingPunct="1">
              <a:lnSpc>
                <a:spcPct val="140000"/>
              </a:lnSpc>
            </a:pPr>
            <a:endParaRPr lang="en-US" sz="2000" smtClean="0"/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Communication systems</a:t>
            </a:r>
          </a:p>
        </p:txBody>
      </p:sp>
      <p:pic>
        <p:nvPicPr>
          <p:cNvPr id="72711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8B6E42-D9B1-4294-BEC3-F69D60CBEFE2}" type="slidenum">
              <a:rPr lang="en-US"/>
              <a:pPr/>
              <a:t>42</a:t>
            </a:fld>
            <a:endParaRPr lang="en-US"/>
          </a:p>
        </p:txBody>
      </p:sp>
      <p:sp>
        <p:nvSpPr>
          <p:cNvPr id="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73732" name="Picture 2" descr="History_CO,_p._2.eps                                           0000723FDarwin                         ABA78158: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6063" y="0"/>
            <a:ext cx="8647112" cy="6681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733" name="Line 3"/>
          <p:cNvSpPr>
            <a:spLocks noChangeShapeType="1"/>
          </p:cNvSpPr>
          <p:nvPr/>
        </p:nvSpPr>
        <p:spPr bwMode="auto">
          <a:xfrm flipH="1">
            <a:off x="5900738" y="1733550"/>
            <a:ext cx="796925" cy="85725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73734" name="Rectangle 4"/>
          <p:cNvSpPr>
            <a:spLocks noChangeArrowheads="1"/>
          </p:cNvSpPr>
          <p:nvPr/>
        </p:nvSpPr>
        <p:spPr bwMode="auto">
          <a:xfrm>
            <a:off x="876300" y="361950"/>
            <a:ext cx="5114925" cy="2425700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>
                <a:latin typeface="Arial" charset="0"/>
              </a:rPr>
              <a:t>Performance Options</a:t>
            </a:r>
          </a:p>
          <a:p>
            <a:pPr algn="ctr"/>
            <a:endParaRPr lang="en-US" sz="2000">
              <a:latin typeface="Arial" charset="0"/>
            </a:endParaRPr>
          </a:p>
          <a:p>
            <a:pPr algn="ctr"/>
            <a:r>
              <a:rPr lang="en-US" sz="2000">
                <a:latin typeface="Arial" charset="0"/>
              </a:rPr>
              <a:t>The modifications that will be built into</a:t>
            </a:r>
          </a:p>
          <a:p>
            <a:pPr algn="ctr"/>
            <a:r>
              <a:rPr lang="en-US" sz="2000">
                <a:latin typeface="Arial" charset="0"/>
              </a:rPr>
              <a:t>the course to accommodate the needs of</a:t>
            </a:r>
          </a:p>
          <a:p>
            <a:pPr algn="ctr"/>
            <a:r>
              <a:rPr lang="en-US" sz="2000">
                <a:latin typeface="Arial" charset="0"/>
              </a:rPr>
              <a:t>diverse learners.</a:t>
            </a:r>
          </a:p>
        </p:txBody>
      </p:sp>
      <p:sp>
        <p:nvSpPr>
          <p:cNvPr id="73735" name="Rectangle 5"/>
          <p:cNvSpPr>
            <a:spLocks noChangeArrowheads="1"/>
          </p:cNvSpPr>
          <p:nvPr/>
        </p:nvSpPr>
        <p:spPr bwMode="auto">
          <a:xfrm>
            <a:off x="6721475" y="949325"/>
            <a:ext cx="1857375" cy="174148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73736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BA2121C-792D-4905-9F8F-F415563898D4}" type="slidenum">
              <a:rPr lang="en-US"/>
              <a:pPr/>
              <a:t>43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Performance Options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/>
              <a:t>Alternatives or accommodations that allow students to meet the academic demands of:</a:t>
            </a:r>
          </a:p>
          <a:p>
            <a:pPr eaLnBrk="1" hangingPunct="1">
              <a:buFontTx/>
              <a:buNone/>
            </a:pPr>
            <a:endParaRPr lang="en-US" smtClean="0"/>
          </a:p>
          <a:p>
            <a:pPr lvl="1" eaLnBrk="1" hangingPunct="1"/>
            <a:r>
              <a:rPr lang="en-US" smtClean="0"/>
              <a:t>acquiring information,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storing and retrieving information, and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expressing and demonstrating competence.</a:t>
            </a:r>
          </a:p>
        </p:txBody>
      </p:sp>
      <p:pic>
        <p:nvPicPr>
          <p:cNvPr id="7475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DBD1D0-958E-4629-AA2E-4EA9E038ED90}" type="slidenum">
              <a:rPr lang="en-US"/>
              <a:pPr/>
              <a:t>44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5780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Performance Options</a:t>
            </a:r>
          </a:p>
        </p:txBody>
      </p:sp>
      <p:sp>
        <p:nvSpPr>
          <p:cNvPr id="75781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40000"/>
              </a:lnSpc>
              <a:buFontTx/>
              <a:buNone/>
            </a:pPr>
            <a:r>
              <a:rPr lang="en-US" sz="2200" smtClean="0"/>
              <a:t>Examples: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extended work time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peer readers/tutors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copies of presentation notes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presenting assignments orally and in writing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study partners/peer study teams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audiotaped responding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spelling checkers</a:t>
            </a:r>
          </a:p>
        </p:txBody>
      </p:sp>
      <p:pic>
        <p:nvPicPr>
          <p:cNvPr id="7578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B72196-1764-4846-A6D9-B451D2AFAF76}" type="slidenum">
              <a:rPr lang="en-US"/>
              <a:pPr/>
              <a:t>45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Launching the Course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Develop draft of Course Organizer.</a:t>
            </a:r>
          </a:p>
          <a:p>
            <a:pPr eaLnBrk="1" hangingPunct="1"/>
            <a:endParaRPr lang="en-US" sz="1300" smtClean="0"/>
          </a:p>
          <a:p>
            <a:pPr eaLnBrk="1" hangingPunct="1"/>
            <a:r>
              <a:rPr lang="en-US" smtClean="0"/>
              <a:t>Distribute blank Course Organizer to students.</a:t>
            </a:r>
          </a:p>
          <a:p>
            <a:pPr eaLnBrk="1" hangingPunct="1"/>
            <a:endParaRPr lang="en-US" sz="1300" smtClean="0"/>
          </a:p>
          <a:p>
            <a:pPr eaLnBrk="1" hangingPunct="1"/>
            <a:r>
              <a:rPr lang="en-US" smtClean="0"/>
              <a:t>Describe the parts of the Course Organizer, its purpose in the course, and how it will be used.</a:t>
            </a:r>
          </a:p>
          <a:p>
            <a:pPr eaLnBrk="1" hangingPunct="1"/>
            <a:endParaRPr lang="en-US" sz="1300" smtClean="0"/>
          </a:p>
          <a:p>
            <a:pPr eaLnBrk="1" hangingPunct="1"/>
            <a:r>
              <a:rPr lang="en-US" smtClean="0"/>
              <a:t>Follow these Linking Steps to help students complete a draft of the Course Organizer:</a:t>
            </a:r>
          </a:p>
        </p:txBody>
      </p:sp>
      <p:pic>
        <p:nvPicPr>
          <p:cNvPr id="7680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A7DCF-417B-4F5A-AA8C-0BA2E738D2C3}" type="slidenum">
              <a:rPr lang="en-US"/>
              <a:pPr/>
              <a:t>46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782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Launching the Course</a:t>
            </a:r>
          </a:p>
        </p:txBody>
      </p:sp>
      <p:sp>
        <p:nvSpPr>
          <p:cNvPr id="7782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b="1" smtClean="0"/>
              <a:t>C</a:t>
            </a:r>
            <a:r>
              <a:rPr lang="en-US" sz="2200" smtClean="0"/>
              <a:t>ue Course Questions.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b="1" smtClean="0"/>
              <a:t>O</a:t>
            </a:r>
            <a:r>
              <a:rPr lang="en-US" sz="2200" smtClean="0"/>
              <a:t>utline Critical Concepts and Units.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b="1" smtClean="0"/>
              <a:t>U</a:t>
            </a:r>
            <a:r>
              <a:rPr lang="en-US" sz="2200" smtClean="0"/>
              <a:t>ncover Community Principles.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b="1" smtClean="0"/>
              <a:t>R</a:t>
            </a:r>
            <a:r>
              <a:rPr lang="en-US" sz="2200" smtClean="0"/>
              <a:t>eveal Learning Rituals.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b="1" smtClean="0"/>
              <a:t>S</a:t>
            </a:r>
            <a:r>
              <a:rPr lang="en-US" sz="2200" smtClean="0"/>
              <a:t>hare Performance Options.</a:t>
            </a:r>
          </a:p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b="1" smtClean="0"/>
              <a:t>E</a:t>
            </a:r>
            <a:r>
              <a:rPr lang="en-US" sz="2200" smtClean="0"/>
              <a:t>xplain Course Standards</a:t>
            </a:r>
          </a:p>
        </p:txBody>
      </p:sp>
      <p:pic>
        <p:nvPicPr>
          <p:cNvPr id="7783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FF268-39BE-4787-86FE-775BA31D521C}" type="slidenum">
              <a:rPr lang="en-US"/>
              <a:pPr/>
              <a:t>47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885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Maintaining the Course</a:t>
            </a:r>
          </a:p>
        </p:txBody>
      </p:sp>
      <p:sp>
        <p:nvSpPr>
          <p:cNvPr id="7885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mtClean="0"/>
              <a:t>As each unit is launched, review course questions. Discuss which ones have been answered and which ones still need to be answered.</a:t>
            </a:r>
          </a:p>
          <a:p>
            <a:pPr eaLnBrk="1" hangingPunct="1">
              <a:lnSpc>
                <a:spcPct val="130000"/>
              </a:lnSpc>
            </a:pPr>
            <a:endParaRPr lang="en-US" smtClean="0"/>
          </a:p>
          <a:p>
            <a:pPr eaLnBrk="1" hangingPunct="1">
              <a:lnSpc>
                <a:spcPct val="130000"/>
              </a:lnSpc>
            </a:pPr>
            <a:r>
              <a:rPr lang="en-US" smtClean="0"/>
              <a:t>Review the course map. Discuss where previous, current, and future units fit within the course.</a:t>
            </a:r>
          </a:p>
        </p:txBody>
      </p:sp>
      <p:pic>
        <p:nvPicPr>
          <p:cNvPr id="7885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1A9DDB-475F-46E3-8C15-4B0EFC65D8BC}" type="slidenum">
              <a:rPr lang="en-US"/>
              <a:pPr/>
              <a:t>48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98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Maintaining the Course</a:t>
            </a:r>
          </a:p>
        </p:txBody>
      </p:sp>
      <p:sp>
        <p:nvSpPr>
          <p:cNvPr id="7987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mtClean="0"/>
              <a:t>Chart and discuss performance in the previous unit for the group. Give students their scores and help plot their progress.</a:t>
            </a:r>
          </a:p>
          <a:p>
            <a:pPr eaLnBrk="1" hangingPunct="1">
              <a:lnSpc>
                <a:spcPct val="130000"/>
              </a:lnSpc>
            </a:pPr>
            <a:endParaRPr lang="en-US" smtClean="0"/>
          </a:p>
          <a:p>
            <a:pPr eaLnBrk="1" hangingPunct="1">
              <a:lnSpc>
                <a:spcPct val="130000"/>
              </a:lnSpc>
            </a:pPr>
            <a:r>
              <a:rPr lang="en-US" smtClean="0"/>
              <a:t>Discuss the climate of the learning community and how well students are using classroom rituals.</a:t>
            </a:r>
          </a:p>
        </p:txBody>
      </p:sp>
      <p:pic>
        <p:nvPicPr>
          <p:cNvPr id="7987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5320B5-C5C0-4B7E-AAD0-C3682174E312}" type="slidenum">
              <a:rPr lang="en-US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09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Closing the Course</a:t>
            </a:r>
          </a:p>
        </p:txBody>
      </p:sp>
      <p:sp>
        <p:nvSpPr>
          <p:cNvPr id="809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Present a synthesis experience or assignment.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Review course performance using Unit Organizers and the Course Organizer.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Discuss the value of the course questions and related work.</a:t>
            </a:r>
          </a:p>
        </p:txBody>
      </p:sp>
      <p:pic>
        <p:nvPicPr>
          <p:cNvPr id="8090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28BA29-867A-4243-BE8F-AAC14082B692}" type="slidenum">
              <a:rPr lang="en-US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584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Guidebooks in the </a:t>
            </a:r>
            <a:br>
              <a:rPr lang="en-US" smtClean="0"/>
            </a:br>
            <a:r>
              <a:rPr lang="en-US" smtClean="0"/>
              <a:t>Content Enhancement Series </a:t>
            </a:r>
          </a:p>
        </p:txBody>
      </p:sp>
      <p:sp>
        <p:nvSpPr>
          <p:cNvPr id="3584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Routines for exploring text, topics, and details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Clarifying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Framing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Survey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ORDER Routine</a:t>
            </a:r>
          </a:p>
        </p:txBody>
      </p:sp>
      <p:pic>
        <p:nvPicPr>
          <p:cNvPr id="3584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EA108D-8202-471A-B06C-5B0E8CF0294B}" type="slidenum">
              <a:rPr lang="en-US"/>
              <a:pPr/>
              <a:t>50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19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Closing the Course</a:t>
            </a:r>
          </a:p>
        </p:txBody>
      </p:sp>
      <p:sp>
        <p:nvSpPr>
          <p:cNvPr id="819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Discuss the relationship of this course to other courses.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Discuss the quality of the learning community and how it could be improved for future courses.</a:t>
            </a:r>
          </a:p>
          <a:p>
            <a:pPr eaLnBrk="1" hangingPunct="1"/>
            <a:endParaRPr lang="en-US" smtClean="0"/>
          </a:p>
          <a:p>
            <a:pPr eaLnBrk="1" hangingPunct="1"/>
            <a:r>
              <a:rPr lang="en-US" smtClean="0"/>
              <a:t>Discuss ideas and options for “What is next?”</a:t>
            </a:r>
          </a:p>
        </p:txBody>
      </p:sp>
      <p:pic>
        <p:nvPicPr>
          <p:cNvPr id="8192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9F18DE-301B-44C3-81B9-05B098779DC2}" type="slidenum">
              <a:rPr lang="en-US"/>
              <a:pPr/>
              <a:t>51</a:t>
            </a:fld>
            <a:endParaRPr lang="en-US"/>
          </a:p>
        </p:txBody>
      </p:sp>
      <p:sp>
        <p:nvSpPr>
          <p:cNvPr id="7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82948" name="Group 26"/>
          <p:cNvGrpSpPr>
            <a:grpSpLocks/>
          </p:cNvGrpSpPr>
          <p:nvPr/>
        </p:nvGrpSpPr>
        <p:grpSpPr bwMode="auto">
          <a:xfrm>
            <a:off x="117475" y="231775"/>
            <a:ext cx="4335463" cy="5719763"/>
            <a:chOff x="74" y="146"/>
            <a:chExt cx="2731" cy="3603"/>
          </a:xfrm>
        </p:grpSpPr>
        <p:sp>
          <p:nvSpPr>
            <p:cNvPr id="83004" name="Rectangle 4"/>
            <p:cNvSpPr>
              <a:spLocks noChangeArrowheads="1"/>
            </p:cNvSpPr>
            <p:nvPr/>
          </p:nvSpPr>
          <p:spPr bwMode="auto">
            <a:xfrm>
              <a:off x="128" y="176"/>
              <a:ext cx="2677" cy="1072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05" name="Line 5"/>
            <p:cNvSpPr>
              <a:spLocks noChangeShapeType="1"/>
            </p:cNvSpPr>
            <p:nvPr/>
          </p:nvSpPr>
          <p:spPr bwMode="auto">
            <a:xfrm>
              <a:off x="123" y="763"/>
              <a:ext cx="267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06" name="Rectangle 6"/>
            <p:cNvSpPr>
              <a:spLocks noChangeArrowheads="1"/>
            </p:cNvSpPr>
            <p:nvPr/>
          </p:nvSpPr>
          <p:spPr bwMode="auto">
            <a:xfrm>
              <a:off x="128" y="1440"/>
              <a:ext cx="2677" cy="1099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07" name="Line 7"/>
            <p:cNvSpPr>
              <a:spLocks noChangeShapeType="1"/>
            </p:cNvSpPr>
            <p:nvPr/>
          </p:nvSpPr>
          <p:spPr bwMode="auto">
            <a:xfrm>
              <a:off x="1024" y="1440"/>
              <a:ext cx="0" cy="10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08" name="Line 8"/>
            <p:cNvSpPr>
              <a:spLocks noChangeShapeType="1"/>
            </p:cNvSpPr>
            <p:nvPr/>
          </p:nvSpPr>
          <p:spPr bwMode="auto">
            <a:xfrm>
              <a:off x="1914" y="1440"/>
              <a:ext cx="0" cy="109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09" name="AutoShape 9"/>
            <p:cNvSpPr>
              <a:spLocks noChangeArrowheads="1"/>
            </p:cNvSpPr>
            <p:nvPr/>
          </p:nvSpPr>
          <p:spPr bwMode="auto">
            <a:xfrm>
              <a:off x="209" y="1380"/>
              <a:ext cx="735" cy="1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10" name="Text Box 10"/>
            <p:cNvSpPr txBox="1">
              <a:spLocks noChangeArrowheads="1"/>
            </p:cNvSpPr>
            <p:nvPr/>
          </p:nvSpPr>
          <p:spPr bwMode="auto">
            <a:xfrm>
              <a:off x="294" y="1353"/>
              <a:ext cx="56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imes" pitchFamily="-112" charset="0"/>
                </a:rPr>
                <a:t>Principles</a:t>
              </a:r>
            </a:p>
          </p:txBody>
        </p:sp>
        <p:sp>
          <p:nvSpPr>
            <p:cNvPr id="83011" name="AutoShape 11"/>
            <p:cNvSpPr>
              <a:spLocks noChangeArrowheads="1"/>
            </p:cNvSpPr>
            <p:nvPr/>
          </p:nvSpPr>
          <p:spPr bwMode="auto">
            <a:xfrm>
              <a:off x="1101" y="1375"/>
              <a:ext cx="735" cy="1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12" name="Text Box 12"/>
            <p:cNvSpPr txBox="1">
              <a:spLocks noChangeArrowheads="1"/>
            </p:cNvSpPr>
            <p:nvPr/>
          </p:nvSpPr>
          <p:spPr bwMode="auto">
            <a:xfrm>
              <a:off x="1251" y="1348"/>
              <a:ext cx="43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imes" pitchFamily="-112" charset="0"/>
                </a:rPr>
                <a:t>Rituals</a:t>
              </a:r>
            </a:p>
          </p:txBody>
        </p:sp>
        <p:sp>
          <p:nvSpPr>
            <p:cNvPr id="83013" name="AutoShape 13"/>
            <p:cNvSpPr>
              <a:spLocks noChangeArrowheads="1"/>
            </p:cNvSpPr>
            <p:nvPr/>
          </p:nvSpPr>
          <p:spPr bwMode="auto">
            <a:xfrm>
              <a:off x="2002" y="1375"/>
              <a:ext cx="735" cy="139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14" name="Text Box 14"/>
            <p:cNvSpPr txBox="1">
              <a:spLocks noChangeArrowheads="1"/>
            </p:cNvSpPr>
            <p:nvPr/>
          </p:nvSpPr>
          <p:spPr bwMode="auto">
            <a:xfrm>
              <a:off x="2152" y="1348"/>
              <a:ext cx="47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imes" pitchFamily="-112" charset="0"/>
                </a:rPr>
                <a:t>Options</a:t>
              </a:r>
            </a:p>
          </p:txBody>
        </p:sp>
        <p:sp>
          <p:nvSpPr>
            <p:cNvPr id="83015" name="Text Box 15"/>
            <p:cNvSpPr txBox="1">
              <a:spLocks noChangeArrowheads="1"/>
            </p:cNvSpPr>
            <p:nvPr/>
          </p:nvSpPr>
          <p:spPr bwMode="auto">
            <a:xfrm>
              <a:off x="93" y="742"/>
              <a:ext cx="152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Times" pitchFamily="-112" charset="0"/>
                </a:rPr>
                <a:t>Course Map Key Word Connections</a:t>
              </a:r>
            </a:p>
          </p:txBody>
        </p:sp>
        <p:sp>
          <p:nvSpPr>
            <p:cNvPr id="83016" name="Text Box 16"/>
            <p:cNvSpPr txBox="1">
              <a:spLocks noChangeArrowheads="1"/>
            </p:cNvSpPr>
            <p:nvPr/>
          </p:nvSpPr>
          <p:spPr bwMode="auto">
            <a:xfrm>
              <a:off x="95" y="146"/>
              <a:ext cx="129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Times" pitchFamily="-112" charset="0"/>
                </a:rPr>
                <a:t>Course Concepts  Connections</a:t>
              </a:r>
            </a:p>
          </p:txBody>
        </p:sp>
        <p:sp>
          <p:nvSpPr>
            <p:cNvPr id="83017" name="Text Box 17"/>
            <p:cNvSpPr txBox="1">
              <a:spLocks noChangeArrowheads="1"/>
            </p:cNvSpPr>
            <p:nvPr/>
          </p:nvSpPr>
          <p:spPr bwMode="auto">
            <a:xfrm>
              <a:off x="74" y="1227"/>
              <a:ext cx="1051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Times" pitchFamily="-112" charset="0"/>
                </a:rPr>
                <a:t>Course Connections To:</a:t>
              </a:r>
            </a:p>
          </p:txBody>
        </p:sp>
        <p:sp>
          <p:nvSpPr>
            <p:cNvPr id="83018" name="Text Box 18"/>
            <p:cNvSpPr txBox="1">
              <a:spLocks noChangeArrowheads="1"/>
            </p:cNvSpPr>
            <p:nvPr/>
          </p:nvSpPr>
          <p:spPr bwMode="auto">
            <a:xfrm>
              <a:off x="82" y="2541"/>
              <a:ext cx="143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Times" pitchFamily="-112" charset="0"/>
                </a:rPr>
                <a:t>Course Performance Connections:</a:t>
              </a:r>
            </a:p>
          </p:txBody>
        </p:sp>
        <p:sp>
          <p:nvSpPr>
            <p:cNvPr id="83019" name="Rectangle 19"/>
            <p:cNvSpPr>
              <a:spLocks noChangeArrowheads="1"/>
            </p:cNvSpPr>
            <p:nvPr/>
          </p:nvSpPr>
          <p:spPr bwMode="auto">
            <a:xfrm>
              <a:off x="128" y="2736"/>
              <a:ext cx="2677" cy="101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20" name="Line 20"/>
            <p:cNvSpPr>
              <a:spLocks noChangeShapeType="1"/>
            </p:cNvSpPr>
            <p:nvPr/>
          </p:nvSpPr>
          <p:spPr bwMode="auto">
            <a:xfrm>
              <a:off x="1019" y="2736"/>
              <a:ext cx="0" cy="100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21" name="Rectangle 22"/>
            <p:cNvSpPr>
              <a:spLocks noChangeArrowheads="1"/>
            </p:cNvSpPr>
            <p:nvPr/>
          </p:nvSpPr>
          <p:spPr bwMode="auto">
            <a:xfrm>
              <a:off x="229" y="2693"/>
              <a:ext cx="699" cy="2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22" name="Text Box 21"/>
            <p:cNvSpPr txBox="1">
              <a:spLocks noChangeArrowheads="1"/>
            </p:cNvSpPr>
            <p:nvPr/>
          </p:nvSpPr>
          <p:spPr bwMode="auto">
            <a:xfrm>
              <a:off x="205" y="2685"/>
              <a:ext cx="74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latin typeface="Times" pitchFamily="-112" charset="0"/>
                </a:rPr>
                <a:t>Concerns About</a:t>
              </a:r>
            </a:p>
            <a:p>
              <a:pPr algn="ctr">
                <a:lnSpc>
                  <a:spcPct val="80000"/>
                </a:lnSpc>
              </a:pPr>
              <a:r>
                <a:rPr lang="en-US" sz="1200">
                  <a:latin typeface="Times" pitchFamily="-112" charset="0"/>
                </a:rPr>
                <a:t>Performance</a:t>
              </a:r>
            </a:p>
          </p:txBody>
        </p:sp>
        <p:sp>
          <p:nvSpPr>
            <p:cNvPr id="83023" name="Rectangle 23"/>
            <p:cNvSpPr>
              <a:spLocks noChangeArrowheads="1"/>
            </p:cNvSpPr>
            <p:nvPr/>
          </p:nvSpPr>
          <p:spPr bwMode="auto">
            <a:xfrm>
              <a:off x="1088" y="2697"/>
              <a:ext cx="699" cy="21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024" name="Text Box 24"/>
            <p:cNvSpPr txBox="1">
              <a:spLocks noChangeArrowheads="1"/>
            </p:cNvSpPr>
            <p:nvPr/>
          </p:nvSpPr>
          <p:spPr bwMode="auto">
            <a:xfrm>
              <a:off x="1186" y="2689"/>
              <a:ext cx="503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latin typeface="Times" pitchFamily="-112" charset="0"/>
                </a:rPr>
                <a:t>Goals and</a:t>
              </a:r>
            </a:p>
            <a:p>
              <a:pPr algn="ctr">
                <a:lnSpc>
                  <a:spcPct val="80000"/>
                </a:lnSpc>
              </a:pPr>
              <a:r>
                <a:rPr lang="en-US" sz="1200">
                  <a:latin typeface="Times" pitchFamily="-112" charset="0"/>
                </a:rPr>
                <a:t>Actions</a:t>
              </a:r>
            </a:p>
          </p:txBody>
        </p:sp>
      </p:grpSp>
      <p:grpSp>
        <p:nvGrpSpPr>
          <p:cNvPr id="82949" name="Group 81"/>
          <p:cNvGrpSpPr>
            <a:grpSpLocks/>
          </p:cNvGrpSpPr>
          <p:nvPr/>
        </p:nvGrpSpPr>
        <p:grpSpPr bwMode="auto">
          <a:xfrm>
            <a:off x="4587875" y="211138"/>
            <a:ext cx="4344988" cy="5529262"/>
            <a:chOff x="2890" y="133"/>
            <a:chExt cx="2737" cy="3483"/>
          </a:xfrm>
        </p:grpSpPr>
        <p:sp>
          <p:nvSpPr>
            <p:cNvPr id="82951" name="Rectangle 27"/>
            <p:cNvSpPr>
              <a:spLocks noChangeArrowheads="1"/>
            </p:cNvSpPr>
            <p:nvPr/>
          </p:nvSpPr>
          <p:spPr bwMode="auto">
            <a:xfrm>
              <a:off x="2949" y="491"/>
              <a:ext cx="2678" cy="53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2" name="Line 28"/>
            <p:cNvSpPr>
              <a:spLocks noChangeShapeType="1"/>
            </p:cNvSpPr>
            <p:nvPr/>
          </p:nvSpPr>
          <p:spPr bwMode="auto">
            <a:xfrm>
              <a:off x="2949" y="587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3" name="Line 29"/>
            <p:cNvSpPr>
              <a:spLocks noChangeShapeType="1"/>
            </p:cNvSpPr>
            <p:nvPr/>
          </p:nvSpPr>
          <p:spPr bwMode="auto">
            <a:xfrm>
              <a:off x="2949" y="677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4" name="Line 30"/>
            <p:cNvSpPr>
              <a:spLocks noChangeShapeType="1"/>
            </p:cNvSpPr>
            <p:nvPr/>
          </p:nvSpPr>
          <p:spPr bwMode="auto">
            <a:xfrm>
              <a:off x="2949" y="768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5" name="Line 31"/>
            <p:cNvSpPr>
              <a:spLocks noChangeShapeType="1"/>
            </p:cNvSpPr>
            <p:nvPr/>
          </p:nvSpPr>
          <p:spPr bwMode="auto">
            <a:xfrm>
              <a:off x="2949" y="858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6" name="Line 32"/>
            <p:cNvSpPr>
              <a:spLocks noChangeShapeType="1"/>
            </p:cNvSpPr>
            <p:nvPr/>
          </p:nvSpPr>
          <p:spPr bwMode="auto">
            <a:xfrm>
              <a:off x="2949" y="944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7" name="Line 33"/>
            <p:cNvSpPr>
              <a:spLocks noChangeShapeType="1"/>
            </p:cNvSpPr>
            <p:nvPr/>
          </p:nvSpPr>
          <p:spPr bwMode="auto">
            <a:xfrm>
              <a:off x="4784" y="239"/>
              <a:ext cx="843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8" name="Line 34"/>
            <p:cNvSpPr>
              <a:spLocks noChangeShapeType="1"/>
            </p:cNvSpPr>
            <p:nvPr/>
          </p:nvSpPr>
          <p:spPr bwMode="auto">
            <a:xfrm>
              <a:off x="3221" y="239"/>
              <a:ext cx="12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59" name="Text Box 35"/>
            <p:cNvSpPr txBox="1">
              <a:spLocks noChangeArrowheads="1"/>
            </p:cNvSpPr>
            <p:nvPr/>
          </p:nvSpPr>
          <p:spPr bwMode="auto">
            <a:xfrm>
              <a:off x="3464" y="293"/>
              <a:ext cx="169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 b="1">
                  <a:latin typeface="Times" pitchFamily="-112" charset="0"/>
                </a:rPr>
                <a:t>Course Connections Tracker</a:t>
              </a:r>
            </a:p>
          </p:txBody>
        </p:sp>
        <p:sp>
          <p:nvSpPr>
            <p:cNvPr id="82960" name="Text Box 36"/>
            <p:cNvSpPr txBox="1">
              <a:spLocks noChangeArrowheads="1"/>
            </p:cNvSpPr>
            <p:nvPr/>
          </p:nvSpPr>
          <p:spPr bwMode="auto">
            <a:xfrm>
              <a:off x="4500" y="133"/>
              <a:ext cx="33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Times" pitchFamily="-112" charset="0"/>
                </a:rPr>
                <a:t>Name:</a:t>
              </a:r>
            </a:p>
          </p:txBody>
        </p:sp>
        <p:sp>
          <p:nvSpPr>
            <p:cNvPr id="82961" name="Text Box 37"/>
            <p:cNvSpPr txBox="1">
              <a:spLocks noChangeArrowheads="1"/>
            </p:cNvSpPr>
            <p:nvPr/>
          </p:nvSpPr>
          <p:spPr bwMode="auto">
            <a:xfrm>
              <a:off x="2890" y="133"/>
              <a:ext cx="365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Times" pitchFamily="-112" charset="0"/>
                </a:rPr>
                <a:t>Course:</a:t>
              </a:r>
            </a:p>
          </p:txBody>
        </p:sp>
        <p:sp>
          <p:nvSpPr>
            <p:cNvPr id="82962" name="Text Box 38"/>
            <p:cNvSpPr txBox="1">
              <a:spLocks noChangeArrowheads="1"/>
            </p:cNvSpPr>
            <p:nvPr/>
          </p:nvSpPr>
          <p:spPr bwMode="auto">
            <a:xfrm>
              <a:off x="2935" y="473"/>
              <a:ext cx="45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Times" pitchFamily="-112" charset="0"/>
                </a:rPr>
                <a:t>Unit Title:</a:t>
              </a:r>
            </a:p>
          </p:txBody>
        </p:sp>
        <p:sp>
          <p:nvSpPr>
            <p:cNvPr id="82963" name="Text Box 39"/>
            <p:cNvSpPr txBox="1">
              <a:spLocks noChangeArrowheads="1"/>
            </p:cNvSpPr>
            <p:nvPr/>
          </p:nvSpPr>
          <p:spPr bwMode="auto">
            <a:xfrm>
              <a:off x="2926" y="654"/>
              <a:ext cx="112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>
                  <a:latin typeface="Times" pitchFamily="-112" charset="0"/>
                </a:rPr>
                <a:t>Critical Connections to Course:</a:t>
              </a:r>
            </a:p>
          </p:txBody>
        </p:sp>
        <p:sp>
          <p:nvSpPr>
            <p:cNvPr id="82964" name="Text Box 40"/>
            <p:cNvSpPr txBox="1">
              <a:spLocks noChangeArrowheads="1"/>
            </p:cNvSpPr>
            <p:nvPr/>
          </p:nvSpPr>
          <p:spPr bwMode="auto">
            <a:xfrm>
              <a:off x="2901" y="1029"/>
              <a:ext cx="134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Times" pitchFamily="-112" charset="0"/>
                </a:rPr>
                <a:t>Critical Questions Connections:</a:t>
              </a:r>
            </a:p>
          </p:txBody>
        </p:sp>
        <p:sp>
          <p:nvSpPr>
            <p:cNvPr id="82965" name="Line 41"/>
            <p:cNvSpPr>
              <a:spLocks noChangeShapeType="1"/>
            </p:cNvSpPr>
            <p:nvPr/>
          </p:nvSpPr>
          <p:spPr bwMode="auto">
            <a:xfrm>
              <a:off x="2949" y="1461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66" name="Line 42"/>
            <p:cNvSpPr>
              <a:spLocks noChangeShapeType="1"/>
            </p:cNvSpPr>
            <p:nvPr/>
          </p:nvSpPr>
          <p:spPr bwMode="auto">
            <a:xfrm>
              <a:off x="2949" y="1712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67" name="Line 43"/>
            <p:cNvSpPr>
              <a:spLocks noChangeShapeType="1"/>
            </p:cNvSpPr>
            <p:nvPr/>
          </p:nvSpPr>
          <p:spPr bwMode="auto">
            <a:xfrm>
              <a:off x="2949" y="1957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68" name="Line 44"/>
            <p:cNvSpPr>
              <a:spLocks noChangeShapeType="1"/>
            </p:cNvSpPr>
            <p:nvPr/>
          </p:nvSpPr>
          <p:spPr bwMode="auto">
            <a:xfrm>
              <a:off x="2949" y="2208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69" name="Line 45"/>
            <p:cNvSpPr>
              <a:spLocks noChangeShapeType="1"/>
            </p:cNvSpPr>
            <p:nvPr/>
          </p:nvSpPr>
          <p:spPr bwMode="auto">
            <a:xfrm>
              <a:off x="2949" y="2459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70" name="Line 46"/>
            <p:cNvSpPr>
              <a:spLocks noChangeShapeType="1"/>
            </p:cNvSpPr>
            <p:nvPr/>
          </p:nvSpPr>
          <p:spPr bwMode="auto">
            <a:xfrm>
              <a:off x="2949" y="2709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71" name="Line 47"/>
            <p:cNvSpPr>
              <a:spLocks noChangeShapeType="1"/>
            </p:cNvSpPr>
            <p:nvPr/>
          </p:nvSpPr>
          <p:spPr bwMode="auto">
            <a:xfrm>
              <a:off x="2949" y="2960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972" name="Group 50"/>
            <p:cNvGrpSpPr>
              <a:grpSpLocks/>
            </p:cNvGrpSpPr>
            <p:nvPr/>
          </p:nvGrpSpPr>
          <p:grpSpPr bwMode="auto">
            <a:xfrm>
              <a:off x="2940" y="1191"/>
              <a:ext cx="233" cy="173"/>
              <a:chOff x="2940" y="1191"/>
              <a:chExt cx="233" cy="173"/>
            </a:xfrm>
          </p:grpSpPr>
          <p:sp>
            <p:nvSpPr>
              <p:cNvPr id="83002" name="Rectangle 48"/>
              <p:cNvSpPr>
                <a:spLocks noChangeArrowheads="1"/>
              </p:cNvSpPr>
              <p:nvPr/>
            </p:nvSpPr>
            <p:spPr bwMode="auto">
              <a:xfrm>
                <a:off x="2957" y="1214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03" name="Text Box 49"/>
              <p:cNvSpPr txBox="1">
                <a:spLocks noChangeArrowheads="1"/>
              </p:cNvSpPr>
              <p:nvPr/>
            </p:nvSpPr>
            <p:spPr bwMode="auto">
              <a:xfrm>
                <a:off x="2940" y="1191"/>
                <a:ext cx="23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Q1</a:t>
                </a:r>
              </a:p>
            </p:txBody>
          </p:sp>
        </p:grpSp>
        <p:grpSp>
          <p:nvGrpSpPr>
            <p:cNvPr id="82973" name="Group 51"/>
            <p:cNvGrpSpPr>
              <a:grpSpLocks/>
            </p:cNvGrpSpPr>
            <p:nvPr/>
          </p:nvGrpSpPr>
          <p:grpSpPr bwMode="auto">
            <a:xfrm>
              <a:off x="2940" y="1447"/>
              <a:ext cx="233" cy="173"/>
              <a:chOff x="2940" y="1191"/>
              <a:chExt cx="233" cy="173"/>
            </a:xfrm>
          </p:grpSpPr>
          <p:sp>
            <p:nvSpPr>
              <p:cNvPr id="83000" name="Rectangle 52"/>
              <p:cNvSpPr>
                <a:spLocks noChangeArrowheads="1"/>
              </p:cNvSpPr>
              <p:nvPr/>
            </p:nvSpPr>
            <p:spPr bwMode="auto">
              <a:xfrm>
                <a:off x="2957" y="1214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001" name="Text Box 53"/>
              <p:cNvSpPr txBox="1">
                <a:spLocks noChangeArrowheads="1"/>
              </p:cNvSpPr>
              <p:nvPr/>
            </p:nvSpPr>
            <p:spPr bwMode="auto">
              <a:xfrm>
                <a:off x="2940" y="1191"/>
                <a:ext cx="23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Q2</a:t>
                </a:r>
              </a:p>
            </p:txBody>
          </p:sp>
        </p:grpSp>
        <p:grpSp>
          <p:nvGrpSpPr>
            <p:cNvPr id="82974" name="Group 54"/>
            <p:cNvGrpSpPr>
              <a:grpSpLocks/>
            </p:cNvGrpSpPr>
            <p:nvPr/>
          </p:nvGrpSpPr>
          <p:grpSpPr bwMode="auto">
            <a:xfrm>
              <a:off x="2940" y="1698"/>
              <a:ext cx="233" cy="173"/>
              <a:chOff x="2940" y="1191"/>
              <a:chExt cx="233" cy="173"/>
            </a:xfrm>
          </p:grpSpPr>
          <p:sp>
            <p:nvSpPr>
              <p:cNvPr id="82998" name="Rectangle 55"/>
              <p:cNvSpPr>
                <a:spLocks noChangeArrowheads="1"/>
              </p:cNvSpPr>
              <p:nvPr/>
            </p:nvSpPr>
            <p:spPr bwMode="auto">
              <a:xfrm>
                <a:off x="2957" y="1214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99" name="Text Box 56"/>
              <p:cNvSpPr txBox="1">
                <a:spLocks noChangeArrowheads="1"/>
              </p:cNvSpPr>
              <p:nvPr/>
            </p:nvSpPr>
            <p:spPr bwMode="auto">
              <a:xfrm>
                <a:off x="2940" y="1191"/>
                <a:ext cx="23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Q3</a:t>
                </a:r>
              </a:p>
            </p:txBody>
          </p:sp>
        </p:grpSp>
        <p:grpSp>
          <p:nvGrpSpPr>
            <p:cNvPr id="82975" name="Group 57"/>
            <p:cNvGrpSpPr>
              <a:grpSpLocks/>
            </p:cNvGrpSpPr>
            <p:nvPr/>
          </p:nvGrpSpPr>
          <p:grpSpPr bwMode="auto">
            <a:xfrm>
              <a:off x="2940" y="1944"/>
              <a:ext cx="233" cy="173"/>
              <a:chOff x="2940" y="1191"/>
              <a:chExt cx="233" cy="173"/>
            </a:xfrm>
          </p:grpSpPr>
          <p:sp>
            <p:nvSpPr>
              <p:cNvPr id="82996" name="Rectangle 58"/>
              <p:cNvSpPr>
                <a:spLocks noChangeArrowheads="1"/>
              </p:cNvSpPr>
              <p:nvPr/>
            </p:nvSpPr>
            <p:spPr bwMode="auto">
              <a:xfrm>
                <a:off x="2957" y="1214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97" name="Text Box 59"/>
              <p:cNvSpPr txBox="1">
                <a:spLocks noChangeArrowheads="1"/>
              </p:cNvSpPr>
              <p:nvPr/>
            </p:nvSpPr>
            <p:spPr bwMode="auto">
              <a:xfrm>
                <a:off x="2940" y="1191"/>
                <a:ext cx="23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Q4</a:t>
                </a:r>
              </a:p>
            </p:txBody>
          </p:sp>
        </p:grpSp>
        <p:grpSp>
          <p:nvGrpSpPr>
            <p:cNvPr id="82976" name="Group 60"/>
            <p:cNvGrpSpPr>
              <a:grpSpLocks/>
            </p:cNvGrpSpPr>
            <p:nvPr/>
          </p:nvGrpSpPr>
          <p:grpSpPr bwMode="auto">
            <a:xfrm>
              <a:off x="2940" y="2195"/>
              <a:ext cx="233" cy="173"/>
              <a:chOff x="2940" y="1191"/>
              <a:chExt cx="233" cy="173"/>
            </a:xfrm>
          </p:grpSpPr>
          <p:sp>
            <p:nvSpPr>
              <p:cNvPr id="82994" name="Rectangle 61"/>
              <p:cNvSpPr>
                <a:spLocks noChangeArrowheads="1"/>
              </p:cNvSpPr>
              <p:nvPr/>
            </p:nvSpPr>
            <p:spPr bwMode="auto">
              <a:xfrm>
                <a:off x="2957" y="1214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95" name="Text Box 62"/>
              <p:cNvSpPr txBox="1">
                <a:spLocks noChangeArrowheads="1"/>
              </p:cNvSpPr>
              <p:nvPr/>
            </p:nvSpPr>
            <p:spPr bwMode="auto">
              <a:xfrm>
                <a:off x="2940" y="1191"/>
                <a:ext cx="23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Q5</a:t>
                </a:r>
              </a:p>
            </p:txBody>
          </p:sp>
        </p:grpSp>
        <p:grpSp>
          <p:nvGrpSpPr>
            <p:cNvPr id="82977" name="Group 63"/>
            <p:cNvGrpSpPr>
              <a:grpSpLocks/>
            </p:cNvGrpSpPr>
            <p:nvPr/>
          </p:nvGrpSpPr>
          <p:grpSpPr bwMode="auto">
            <a:xfrm>
              <a:off x="2940" y="2445"/>
              <a:ext cx="233" cy="173"/>
              <a:chOff x="2940" y="1191"/>
              <a:chExt cx="233" cy="173"/>
            </a:xfrm>
          </p:grpSpPr>
          <p:sp>
            <p:nvSpPr>
              <p:cNvPr id="82992" name="Rectangle 64"/>
              <p:cNvSpPr>
                <a:spLocks noChangeArrowheads="1"/>
              </p:cNvSpPr>
              <p:nvPr/>
            </p:nvSpPr>
            <p:spPr bwMode="auto">
              <a:xfrm>
                <a:off x="2957" y="1214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93" name="Text Box 65"/>
              <p:cNvSpPr txBox="1">
                <a:spLocks noChangeArrowheads="1"/>
              </p:cNvSpPr>
              <p:nvPr/>
            </p:nvSpPr>
            <p:spPr bwMode="auto">
              <a:xfrm>
                <a:off x="2940" y="1191"/>
                <a:ext cx="23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Q6</a:t>
                </a:r>
              </a:p>
            </p:txBody>
          </p:sp>
        </p:grpSp>
        <p:grpSp>
          <p:nvGrpSpPr>
            <p:cNvPr id="82978" name="Group 66"/>
            <p:cNvGrpSpPr>
              <a:grpSpLocks/>
            </p:cNvGrpSpPr>
            <p:nvPr/>
          </p:nvGrpSpPr>
          <p:grpSpPr bwMode="auto">
            <a:xfrm>
              <a:off x="2940" y="2696"/>
              <a:ext cx="233" cy="173"/>
              <a:chOff x="2940" y="1191"/>
              <a:chExt cx="233" cy="173"/>
            </a:xfrm>
          </p:grpSpPr>
          <p:sp>
            <p:nvSpPr>
              <p:cNvPr id="82990" name="Rectangle 67"/>
              <p:cNvSpPr>
                <a:spLocks noChangeArrowheads="1"/>
              </p:cNvSpPr>
              <p:nvPr/>
            </p:nvSpPr>
            <p:spPr bwMode="auto">
              <a:xfrm>
                <a:off x="2957" y="1214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91" name="Text Box 68"/>
              <p:cNvSpPr txBox="1">
                <a:spLocks noChangeArrowheads="1"/>
              </p:cNvSpPr>
              <p:nvPr/>
            </p:nvSpPr>
            <p:spPr bwMode="auto">
              <a:xfrm>
                <a:off x="2940" y="1191"/>
                <a:ext cx="23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Q7</a:t>
                </a:r>
              </a:p>
            </p:txBody>
          </p:sp>
        </p:grpSp>
        <p:sp>
          <p:nvSpPr>
            <p:cNvPr id="82979" name="Line 69"/>
            <p:cNvSpPr>
              <a:spLocks noChangeShapeType="1"/>
            </p:cNvSpPr>
            <p:nvPr/>
          </p:nvSpPr>
          <p:spPr bwMode="auto">
            <a:xfrm>
              <a:off x="2949" y="3211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980" name="Line 70"/>
            <p:cNvSpPr>
              <a:spLocks noChangeShapeType="1"/>
            </p:cNvSpPr>
            <p:nvPr/>
          </p:nvSpPr>
          <p:spPr bwMode="auto">
            <a:xfrm>
              <a:off x="2949" y="3456"/>
              <a:ext cx="26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2981" name="Group 71"/>
            <p:cNvGrpSpPr>
              <a:grpSpLocks/>
            </p:cNvGrpSpPr>
            <p:nvPr/>
          </p:nvGrpSpPr>
          <p:grpSpPr bwMode="auto">
            <a:xfrm>
              <a:off x="2940" y="2947"/>
              <a:ext cx="233" cy="173"/>
              <a:chOff x="2940" y="1191"/>
              <a:chExt cx="233" cy="173"/>
            </a:xfrm>
          </p:grpSpPr>
          <p:sp>
            <p:nvSpPr>
              <p:cNvPr id="82988" name="Rectangle 72"/>
              <p:cNvSpPr>
                <a:spLocks noChangeArrowheads="1"/>
              </p:cNvSpPr>
              <p:nvPr/>
            </p:nvSpPr>
            <p:spPr bwMode="auto">
              <a:xfrm>
                <a:off x="2957" y="1214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89" name="Text Box 73"/>
              <p:cNvSpPr txBox="1">
                <a:spLocks noChangeArrowheads="1"/>
              </p:cNvSpPr>
              <p:nvPr/>
            </p:nvSpPr>
            <p:spPr bwMode="auto">
              <a:xfrm>
                <a:off x="2940" y="1191"/>
                <a:ext cx="23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Q8</a:t>
                </a:r>
              </a:p>
            </p:txBody>
          </p:sp>
        </p:grpSp>
        <p:grpSp>
          <p:nvGrpSpPr>
            <p:cNvPr id="82982" name="Group 74"/>
            <p:cNvGrpSpPr>
              <a:grpSpLocks/>
            </p:cNvGrpSpPr>
            <p:nvPr/>
          </p:nvGrpSpPr>
          <p:grpSpPr bwMode="auto">
            <a:xfrm>
              <a:off x="2940" y="3193"/>
              <a:ext cx="233" cy="173"/>
              <a:chOff x="2940" y="1191"/>
              <a:chExt cx="233" cy="173"/>
            </a:xfrm>
          </p:grpSpPr>
          <p:sp>
            <p:nvSpPr>
              <p:cNvPr id="82986" name="Rectangle 75"/>
              <p:cNvSpPr>
                <a:spLocks noChangeArrowheads="1"/>
              </p:cNvSpPr>
              <p:nvPr/>
            </p:nvSpPr>
            <p:spPr bwMode="auto">
              <a:xfrm>
                <a:off x="2957" y="1214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87" name="Text Box 76"/>
              <p:cNvSpPr txBox="1">
                <a:spLocks noChangeArrowheads="1"/>
              </p:cNvSpPr>
              <p:nvPr/>
            </p:nvSpPr>
            <p:spPr bwMode="auto">
              <a:xfrm>
                <a:off x="2940" y="1191"/>
                <a:ext cx="233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Q9</a:t>
                </a:r>
              </a:p>
            </p:txBody>
          </p:sp>
        </p:grpSp>
        <p:grpSp>
          <p:nvGrpSpPr>
            <p:cNvPr id="82983" name="Group 80"/>
            <p:cNvGrpSpPr>
              <a:grpSpLocks/>
            </p:cNvGrpSpPr>
            <p:nvPr/>
          </p:nvGrpSpPr>
          <p:grpSpPr bwMode="auto">
            <a:xfrm>
              <a:off x="2920" y="3443"/>
              <a:ext cx="281" cy="173"/>
              <a:chOff x="2940" y="3443"/>
              <a:chExt cx="281" cy="173"/>
            </a:xfrm>
          </p:grpSpPr>
          <p:sp>
            <p:nvSpPr>
              <p:cNvPr id="82984" name="Rectangle 78"/>
              <p:cNvSpPr>
                <a:spLocks noChangeArrowheads="1"/>
              </p:cNvSpPr>
              <p:nvPr/>
            </p:nvSpPr>
            <p:spPr bwMode="auto">
              <a:xfrm>
                <a:off x="2981" y="3466"/>
                <a:ext cx="198" cy="128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985" name="Text Box 79"/>
              <p:cNvSpPr txBox="1">
                <a:spLocks noChangeArrowheads="1"/>
              </p:cNvSpPr>
              <p:nvPr/>
            </p:nvSpPr>
            <p:spPr bwMode="auto">
              <a:xfrm>
                <a:off x="2940" y="3443"/>
                <a:ext cx="281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1200">
                    <a:latin typeface="Times" pitchFamily="-112" charset="0"/>
                  </a:rPr>
                  <a:t>Q10</a:t>
                </a:r>
              </a:p>
            </p:txBody>
          </p:sp>
        </p:grpSp>
      </p:grpSp>
      <p:pic>
        <p:nvPicPr>
          <p:cNvPr id="82950" name="Picture 8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8AD444-1B13-4164-B410-05CF681D5450}" type="slidenum">
              <a:rPr lang="en-US"/>
              <a:pPr/>
              <a:t>52</a:t>
            </a:fld>
            <a:endParaRPr lang="en-US"/>
          </a:p>
        </p:txBody>
      </p:sp>
      <p:sp>
        <p:nvSpPr>
          <p:cNvPr id="2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83972" name="Group 163"/>
          <p:cNvGrpSpPr>
            <a:grpSpLocks/>
          </p:cNvGrpSpPr>
          <p:nvPr/>
        </p:nvGrpSpPr>
        <p:grpSpPr bwMode="auto">
          <a:xfrm>
            <a:off x="635000" y="257175"/>
            <a:ext cx="7867650" cy="5919788"/>
            <a:chOff x="400" y="162"/>
            <a:chExt cx="4956" cy="3729"/>
          </a:xfrm>
        </p:grpSpPr>
        <p:sp>
          <p:nvSpPr>
            <p:cNvPr id="83974" name="Rectangle 84"/>
            <p:cNvSpPr>
              <a:spLocks noChangeArrowheads="1"/>
            </p:cNvSpPr>
            <p:nvPr/>
          </p:nvSpPr>
          <p:spPr bwMode="auto">
            <a:xfrm>
              <a:off x="400" y="549"/>
              <a:ext cx="4941" cy="334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5" name="Line 85"/>
            <p:cNvSpPr>
              <a:spLocks noChangeShapeType="1"/>
            </p:cNvSpPr>
            <p:nvPr/>
          </p:nvSpPr>
          <p:spPr bwMode="auto">
            <a:xfrm flipH="1">
              <a:off x="400" y="1545"/>
              <a:ext cx="309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6" name="Line 86"/>
            <p:cNvSpPr>
              <a:spLocks noChangeShapeType="1"/>
            </p:cNvSpPr>
            <p:nvPr/>
          </p:nvSpPr>
          <p:spPr bwMode="auto">
            <a:xfrm>
              <a:off x="3490" y="557"/>
              <a:ext cx="0" cy="33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7" name="Rectangle 87"/>
            <p:cNvSpPr>
              <a:spLocks noChangeArrowheads="1"/>
            </p:cNvSpPr>
            <p:nvPr/>
          </p:nvSpPr>
          <p:spPr bwMode="auto">
            <a:xfrm>
              <a:off x="404" y="180"/>
              <a:ext cx="1480" cy="3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8" name="Line 88"/>
            <p:cNvSpPr>
              <a:spLocks noChangeShapeType="1"/>
            </p:cNvSpPr>
            <p:nvPr/>
          </p:nvSpPr>
          <p:spPr bwMode="auto">
            <a:xfrm>
              <a:off x="404" y="340"/>
              <a:ext cx="14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79" name="Text Box 89"/>
            <p:cNvSpPr txBox="1">
              <a:spLocks noChangeArrowheads="1"/>
            </p:cNvSpPr>
            <p:nvPr/>
          </p:nvSpPr>
          <p:spPr bwMode="auto">
            <a:xfrm>
              <a:off x="406" y="190"/>
              <a:ext cx="44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Teacher(s):</a:t>
              </a:r>
            </a:p>
          </p:txBody>
        </p:sp>
        <p:sp>
          <p:nvSpPr>
            <p:cNvPr id="83980" name="Text Box 90"/>
            <p:cNvSpPr txBox="1">
              <a:spLocks noChangeArrowheads="1"/>
            </p:cNvSpPr>
            <p:nvPr/>
          </p:nvSpPr>
          <p:spPr bwMode="auto">
            <a:xfrm>
              <a:off x="406" y="342"/>
              <a:ext cx="28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Time:</a:t>
              </a:r>
            </a:p>
          </p:txBody>
        </p:sp>
        <p:sp>
          <p:nvSpPr>
            <p:cNvPr id="83981" name="Text Box 91"/>
            <p:cNvSpPr txBox="1">
              <a:spLocks noChangeArrowheads="1"/>
            </p:cNvSpPr>
            <p:nvPr/>
          </p:nvSpPr>
          <p:spPr bwMode="auto">
            <a:xfrm>
              <a:off x="1846" y="162"/>
              <a:ext cx="2087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600" b="1">
                  <a:latin typeface="Times" pitchFamily="-112" charset="0"/>
                </a:rPr>
                <a:t>The</a:t>
              </a:r>
              <a:endParaRPr lang="en-US" sz="2800" b="1">
                <a:latin typeface="Times" pitchFamily="-112" charset="0"/>
              </a:endParaRPr>
            </a:p>
            <a:p>
              <a:pPr>
                <a:lnSpc>
                  <a:spcPct val="70000"/>
                </a:lnSpc>
              </a:pPr>
              <a:r>
                <a:rPr lang="en-US" sz="3200" b="1">
                  <a:latin typeface="Times" pitchFamily="-112" charset="0"/>
                </a:rPr>
                <a:t>Course Organizer</a:t>
              </a:r>
              <a:endParaRPr lang="en-US" sz="2800" b="1">
                <a:latin typeface="Times" pitchFamily="-112" charset="0"/>
              </a:endParaRPr>
            </a:p>
          </p:txBody>
        </p:sp>
        <p:sp>
          <p:nvSpPr>
            <p:cNvPr id="83982" name="Rectangle 92"/>
            <p:cNvSpPr>
              <a:spLocks noChangeArrowheads="1"/>
            </p:cNvSpPr>
            <p:nvPr/>
          </p:nvSpPr>
          <p:spPr bwMode="auto">
            <a:xfrm>
              <a:off x="3876" y="184"/>
              <a:ext cx="1480" cy="3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3" name="Line 93"/>
            <p:cNvSpPr>
              <a:spLocks noChangeShapeType="1"/>
            </p:cNvSpPr>
            <p:nvPr/>
          </p:nvSpPr>
          <p:spPr bwMode="auto">
            <a:xfrm>
              <a:off x="3876" y="344"/>
              <a:ext cx="14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4" name="Text Box 94"/>
            <p:cNvSpPr txBox="1">
              <a:spLocks noChangeArrowheads="1"/>
            </p:cNvSpPr>
            <p:nvPr/>
          </p:nvSpPr>
          <p:spPr bwMode="auto">
            <a:xfrm>
              <a:off x="3874" y="190"/>
              <a:ext cx="3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Student:</a:t>
              </a:r>
            </a:p>
          </p:txBody>
        </p:sp>
        <p:sp>
          <p:nvSpPr>
            <p:cNvPr id="83985" name="Text Box 95"/>
            <p:cNvSpPr txBox="1">
              <a:spLocks noChangeArrowheads="1"/>
            </p:cNvSpPr>
            <p:nvPr/>
          </p:nvSpPr>
          <p:spPr bwMode="auto">
            <a:xfrm>
              <a:off x="3874" y="342"/>
              <a:ext cx="52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Course Dates:</a:t>
              </a:r>
            </a:p>
          </p:txBody>
        </p:sp>
        <p:sp>
          <p:nvSpPr>
            <p:cNvPr id="83986" name="Rectangle 96"/>
            <p:cNvSpPr>
              <a:spLocks noChangeArrowheads="1"/>
            </p:cNvSpPr>
            <p:nvPr/>
          </p:nvSpPr>
          <p:spPr bwMode="auto">
            <a:xfrm>
              <a:off x="3532" y="596"/>
              <a:ext cx="1760" cy="14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7" name="Oval 97"/>
            <p:cNvSpPr>
              <a:spLocks noChangeArrowheads="1"/>
            </p:cNvSpPr>
            <p:nvPr/>
          </p:nvSpPr>
          <p:spPr bwMode="auto">
            <a:xfrm>
              <a:off x="3764" y="620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88" name="Text Box 101"/>
            <p:cNvSpPr txBox="1">
              <a:spLocks noChangeArrowheads="1"/>
            </p:cNvSpPr>
            <p:nvPr/>
          </p:nvSpPr>
          <p:spPr bwMode="auto">
            <a:xfrm>
              <a:off x="610" y="611"/>
              <a:ext cx="77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imes" pitchFamily="-112" charset="0"/>
                </a:rPr>
                <a:t>This Course:</a:t>
              </a:r>
            </a:p>
          </p:txBody>
        </p:sp>
        <p:sp>
          <p:nvSpPr>
            <p:cNvPr id="83989" name="Oval 156"/>
            <p:cNvSpPr>
              <a:spLocks noChangeArrowheads="1"/>
            </p:cNvSpPr>
            <p:nvPr/>
          </p:nvSpPr>
          <p:spPr bwMode="auto">
            <a:xfrm>
              <a:off x="508" y="660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90" name="Oval 157"/>
            <p:cNvSpPr>
              <a:spLocks noChangeArrowheads="1"/>
            </p:cNvSpPr>
            <p:nvPr/>
          </p:nvSpPr>
          <p:spPr bwMode="auto">
            <a:xfrm>
              <a:off x="1144" y="1604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91" name="Text Box 158"/>
            <p:cNvSpPr txBox="1">
              <a:spLocks noChangeArrowheads="1"/>
            </p:cNvSpPr>
            <p:nvPr/>
          </p:nvSpPr>
          <p:spPr bwMode="auto">
            <a:xfrm>
              <a:off x="1246" y="1562"/>
              <a:ext cx="106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imes" pitchFamily="-112" charset="0"/>
                </a:rPr>
                <a:t>Course Questions:</a:t>
              </a:r>
            </a:p>
          </p:txBody>
        </p:sp>
        <p:sp>
          <p:nvSpPr>
            <p:cNvPr id="83992" name="AutoShape 159"/>
            <p:cNvSpPr>
              <a:spLocks noChangeArrowheads="1"/>
            </p:cNvSpPr>
            <p:nvPr/>
          </p:nvSpPr>
          <p:spPr bwMode="auto">
            <a:xfrm>
              <a:off x="572" y="1032"/>
              <a:ext cx="2736" cy="40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93" name="AutoShape 160"/>
            <p:cNvSpPr>
              <a:spLocks noChangeArrowheads="1"/>
            </p:cNvSpPr>
            <p:nvPr/>
          </p:nvSpPr>
          <p:spPr bwMode="auto">
            <a:xfrm>
              <a:off x="516" y="1128"/>
              <a:ext cx="320" cy="21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994" name="Text Box 161"/>
            <p:cNvSpPr txBox="1">
              <a:spLocks noChangeArrowheads="1"/>
            </p:cNvSpPr>
            <p:nvPr/>
          </p:nvSpPr>
          <p:spPr bwMode="auto">
            <a:xfrm>
              <a:off x="529" y="1111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>
                  <a:latin typeface="Times" pitchFamily="-112" charset="0"/>
                </a:rPr>
                <a:t>is</a:t>
              </a:r>
            </a:p>
            <a:p>
              <a:pPr algn="ctr"/>
              <a:r>
                <a:rPr lang="en-US" sz="1000">
                  <a:latin typeface="Times" pitchFamily="-112" charset="0"/>
                </a:rPr>
                <a:t>about</a:t>
              </a:r>
            </a:p>
          </p:txBody>
        </p:sp>
      </p:grpSp>
      <p:pic>
        <p:nvPicPr>
          <p:cNvPr id="83973" name="Picture 2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0D69B0-B4C1-4F0A-A857-2476444CB49F}" type="slidenum">
              <a:rPr lang="en-US"/>
              <a:pPr/>
              <a:t>53</a:t>
            </a:fld>
            <a:endParaRPr lang="en-US"/>
          </a:p>
        </p:txBody>
      </p:sp>
      <p:sp>
        <p:nvSpPr>
          <p:cNvPr id="4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84996" name="Group 3"/>
          <p:cNvGrpSpPr>
            <a:grpSpLocks/>
          </p:cNvGrpSpPr>
          <p:nvPr/>
        </p:nvGrpSpPr>
        <p:grpSpPr bwMode="auto">
          <a:xfrm>
            <a:off x="642938" y="287338"/>
            <a:ext cx="7848600" cy="4329112"/>
            <a:chOff x="405" y="181"/>
            <a:chExt cx="4944" cy="2727"/>
          </a:xfrm>
        </p:grpSpPr>
        <p:sp>
          <p:nvSpPr>
            <p:cNvPr id="84998" name="Line 4"/>
            <p:cNvSpPr>
              <a:spLocks noChangeShapeType="1"/>
            </p:cNvSpPr>
            <p:nvPr/>
          </p:nvSpPr>
          <p:spPr bwMode="auto">
            <a:xfrm>
              <a:off x="2835" y="417"/>
              <a:ext cx="0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999" name="Line 5"/>
            <p:cNvSpPr>
              <a:spLocks noChangeShapeType="1"/>
            </p:cNvSpPr>
            <p:nvPr/>
          </p:nvSpPr>
          <p:spPr bwMode="auto">
            <a:xfrm>
              <a:off x="2839" y="553"/>
              <a:ext cx="0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0" name="Line 6"/>
            <p:cNvSpPr>
              <a:spLocks noChangeShapeType="1"/>
            </p:cNvSpPr>
            <p:nvPr/>
          </p:nvSpPr>
          <p:spPr bwMode="auto">
            <a:xfrm>
              <a:off x="4851" y="521"/>
              <a:ext cx="0" cy="9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1" name="Line 7"/>
            <p:cNvSpPr>
              <a:spLocks noChangeShapeType="1"/>
            </p:cNvSpPr>
            <p:nvPr/>
          </p:nvSpPr>
          <p:spPr bwMode="auto">
            <a:xfrm>
              <a:off x="907" y="521"/>
              <a:ext cx="0" cy="12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2" name="Line 8"/>
            <p:cNvSpPr>
              <a:spLocks noChangeShapeType="1"/>
            </p:cNvSpPr>
            <p:nvPr/>
          </p:nvSpPr>
          <p:spPr bwMode="auto">
            <a:xfrm>
              <a:off x="2875" y="1621"/>
              <a:ext cx="0" cy="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3" name="AutoShape 9"/>
            <p:cNvSpPr>
              <a:spLocks noChangeArrowheads="1"/>
            </p:cNvSpPr>
            <p:nvPr/>
          </p:nvSpPr>
          <p:spPr bwMode="auto">
            <a:xfrm>
              <a:off x="1609" y="1730"/>
              <a:ext cx="2545" cy="949"/>
            </a:xfrm>
            <a:prstGeom prst="roundRect">
              <a:avLst>
                <a:gd name="adj" fmla="val 50000"/>
              </a:avLst>
            </a:prstGeom>
            <a:noFill/>
            <a:ln w="571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4" name="Rectangle 10"/>
            <p:cNvSpPr>
              <a:spLocks noChangeArrowheads="1"/>
            </p:cNvSpPr>
            <p:nvPr/>
          </p:nvSpPr>
          <p:spPr bwMode="auto">
            <a:xfrm>
              <a:off x="4250" y="661"/>
              <a:ext cx="1099" cy="96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5" name="Rectangle 11"/>
            <p:cNvSpPr>
              <a:spLocks noChangeArrowheads="1"/>
            </p:cNvSpPr>
            <p:nvPr/>
          </p:nvSpPr>
          <p:spPr bwMode="auto">
            <a:xfrm>
              <a:off x="405" y="661"/>
              <a:ext cx="1088" cy="96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6" name="Rectangle 12"/>
            <p:cNvSpPr>
              <a:spLocks noChangeArrowheads="1"/>
            </p:cNvSpPr>
            <p:nvPr/>
          </p:nvSpPr>
          <p:spPr bwMode="auto">
            <a:xfrm>
              <a:off x="1621" y="181"/>
              <a:ext cx="2544" cy="28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7" name="Rectangle 13"/>
            <p:cNvSpPr>
              <a:spLocks noChangeArrowheads="1"/>
            </p:cNvSpPr>
            <p:nvPr/>
          </p:nvSpPr>
          <p:spPr bwMode="auto">
            <a:xfrm>
              <a:off x="1616" y="661"/>
              <a:ext cx="2533" cy="965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8" name="Rectangle 14"/>
            <p:cNvSpPr>
              <a:spLocks noChangeArrowheads="1"/>
            </p:cNvSpPr>
            <p:nvPr/>
          </p:nvSpPr>
          <p:spPr bwMode="auto">
            <a:xfrm>
              <a:off x="405" y="186"/>
              <a:ext cx="1088" cy="277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09" name="Rectangle 15"/>
            <p:cNvSpPr>
              <a:spLocks noChangeArrowheads="1"/>
            </p:cNvSpPr>
            <p:nvPr/>
          </p:nvSpPr>
          <p:spPr bwMode="auto">
            <a:xfrm>
              <a:off x="485" y="597"/>
              <a:ext cx="939" cy="2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10" name="Oval 16"/>
            <p:cNvSpPr>
              <a:spLocks noChangeArrowheads="1"/>
            </p:cNvSpPr>
            <p:nvPr/>
          </p:nvSpPr>
          <p:spPr bwMode="auto">
            <a:xfrm>
              <a:off x="525" y="624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11" name="Text Box 17"/>
            <p:cNvSpPr txBox="1">
              <a:spLocks noChangeArrowheads="1"/>
            </p:cNvSpPr>
            <p:nvPr/>
          </p:nvSpPr>
          <p:spPr bwMode="auto">
            <a:xfrm>
              <a:off x="641" y="590"/>
              <a:ext cx="651" cy="2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Community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Principles</a:t>
              </a:r>
            </a:p>
          </p:txBody>
        </p:sp>
        <p:sp>
          <p:nvSpPr>
            <p:cNvPr id="85012" name="Rectangle 18"/>
            <p:cNvSpPr>
              <a:spLocks noChangeArrowheads="1"/>
            </p:cNvSpPr>
            <p:nvPr/>
          </p:nvSpPr>
          <p:spPr bwMode="auto">
            <a:xfrm>
              <a:off x="1707" y="597"/>
              <a:ext cx="2352" cy="2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13" name="Oval 19"/>
            <p:cNvSpPr>
              <a:spLocks noChangeArrowheads="1"/>
            </p:cNvSpPr>
            <p:nvPr/>
          </p:nvSpPr>
          <p:spPr bwMode="auto">
            <a:xfrm>
              <a:off x="2337" y="651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14" name="Text Box 20"/>
            <p:cNvSpPr txBox="1">
              <a:spLocks noChangeArrowheads="1"/>
            </p:cNvSpPr>
            <p:nvPr/>
          </p:nvSpPr>
          <p:spPr bwMode="auto">
            <a:xfrm>
              <a:off x="2421" y="626"/>
              <a:ext cx="97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>
                  <a:latin typeface="Times" pitchFamily="-112" charset="0"/>
                </a:rPr>
                <a:t>Learning Rituals</a:t>
              </a:r>
            </a:p>
          </p:txBody>
        </p:sp>
        <p:sp>
          <p:nvSpPr>
            <p:cNvPr id="85015" name="Text Box 21"/>
            <p:cNvSpPr txBox="1">
              <a:spLocks noChangeArrowheads="1"/>
            </p:cNvSpPr>
            <p:nvPr/>
          </p:nvSpPr>
          <p:spPr bwMode="auto">
            <a:xfrm>
              <a:off x="415" y="202"/>
              <a:ext cx="1060" cy="2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>
                  <a:latin typeface="Times" pitchFamily="-112" charset="0"/>
                </a:rPr>
                <a:t>Course Map</a:t>
              </a:r>
            </a:p>
          </p:txBody>
        </p:sp>
        <p:sp>
          <p:nvSpPr>
            <p:cNvPr id="85016" name="Text Box 22"/>
            <p:cNvSpPr txBox="1">
              <a:spLocks noChangeArrowheads="1"/>
            </p:cNvSpPr>
            <p:nvPr/>
          </p:nvSpPr>
          <p:spPr bwMode="auto">
            <a:xfrm>
              <a:off x="1629" y="205"/>
              <a:ext cx="527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>
                  <a:latin typeface="Times" pitchFamily="-112" charset="0"/>
                </a:rPr>
                <a:t>This Course:</a:t>
              </a:r>
            </a:p>
          </p:txBody>
        </p:sp>
        <p:sp>
          <p:nvSpPr>
            <p:cNvPr id="85017" name="Text Box 23"/>
            <p:cNvSpPr txBox="1">
              <a:spLocks noChangeArrowheads="1"/>
            </p:cNvSpPr>
            <p:nvPr/>
          </p:nvSpPr>
          <p:spPr bwMode="auto">
            <a:xfrm>
              <a:off x="2649" y="450"/>
              <a:ext cx="383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>
                  <a:latin typeface="Times" pitchFamily="-112" charset="0"/>
                </a:rPr>
                <a:t>includes</a:t>
              </a:r>
            </a:p>
          </p:txBody>
        </p:sp>
        <p:sp>
          <p:nvSpPr>
            <p:cNvPr id="85018" name="Rectangle 24"/>
            <p:cNvSpPr>
              <a:spLocks noChangeArrowheads="1"/>
            </p:cNvSpPr>
            <p:nvPr/>
          </p:nvSpPr>
          <p:spPr bwMode="auto">
            <a:xfrm>
              <a:off x="4325" y="587"/>
              <a:ext cx="939" cy="245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19" name="Oval 25"/>
            <p:cNvSpPr>
              <a:spLocks noChangeArrowheads="1"/>
            </p:cNvSpPr>
            <p:nvPr/>
          </p:nvSpPr>
          <p:spPr bwMode="auto">
            <a:xfrm>
              <a:off x="4365" y="606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0" name="Text Box 26"/>
            <p:cNvSpPr txBox="1">
              <a:spLocks noChangeArrowheads="1"/>
            </p:cNvSpPr>
            <p:nvPr/>
          </p:nvSpPr>
          <p:spPr bwMode="auto">
            <a:xfrm>
              <a:off x="4465" y="576"/>
              <a:ext cx="688" cy="272"/>
            </a:xfrm>
            <a:prstGeom prst="rect">
              <a:avLst/>
            </a:prstGeom>
            <a:noFill/>
            <a:ln w="19050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Performance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Options</a:t>
              </a:r>
            </a:p>
          </p:txBody>
        </p:sp>
        <p:sp>
          <p:nvSpPr>
            <p:cNvPr id="85021" name="Rectangle 27"/>
            <p:cNvSpPr>
              <a:spLocks noChangeArrowheads="1"/>
            </p:cNvSpPr>
            <p:nvPr/>
          </p:nvSpPr>
          <p:spPr bwMode="auto">
            <a:xfrm>
              <a:off x="4245" y="181"/>
              <a:ext cx="1104" cy="283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2" name="Text Box 28"/>
            <p:cNvSpPr txBox="1">
              <a:spLocks noChangeArrowheads="1"/>
            </p:cNvSpPr>
            <p:nvPr/>
          </p:nvSpPr>
          <p:spPr bwMode="auto">
            <a:xfrm>
              <a:off x="4246" y="206"/>
              <a:ext cx="382" cy="1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000">
                  <a:latin typeface="Times" pitchFamily="-112" charset="0"/>
                </a:rPr>
                <a:t>Student:</a:t>
              </a:r>
            </a:p>
          </p:txBody>
        </p:sp>
        <p:sp>
          <p:nvSpPr>
            <p:cNvPr id="85023" name="AutoShape 29"/>
            <p:cNvSpPr>
              <a:spLocks noChangeArrowheads="1"/>
            </p:cNvSpPr>
            <p:nvPr/>
          </p:nvSpPr>
          <p:spPr bwMode="auto">
            <a:xfrm rot="5400000" flipH="1">
              <a:off x="1491" y="779"/>
              <a:ext cx="144" cy="12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4" name="AutoShape 30"/>
            <p:cNvSpPr>
              <a:spLocks noChangeArrowheads="1"/>
            </p:cNvSpPr>
            <p:nvPr/>
          </p:nvSpPr>
          <p:spPr bwMode="auto">
            <a:xfrm rot="5400000" flipH="1">
              <a:off x="1491" y="1030"/>
              <a:ext cx="144" cy="12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5" name="AutoShape 31"/>
            <p:cNvSpPr>
              <a:spLocks noChangeArrowheads="1"/>
            </p:cNvSpPr>
            <p:nvPr/>
          </p:nvSpPr>
          <p:spPr bwMode="auto">
            <a:xfrm rot="5400000" flipH="1">
              <a:off x="1491" y="1286"/>
              <a:ext cx="144" cy="12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6" name="Rectangle 32"/>
            <p:cNvSpPr>
              <a:spLocks noChangeArrowheads="1"/>
            </p:cNvSpPr>
            <p:nvPr/>
          </p:nvSpPr>
          <p:spPr bwMode="auto">
            <a:xfrm>
              <a:off x="2298" y="1680"/>
              <a:ext cx="1216" cy="16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7" name="Oval 33"/>
            <p:cNvSpPr>
              <a:spLocks noChangeArrowheads="1"/>
            </p:cNvSpPr>
            <p:nvPr/>
          </p:nvSpPr>
          <p:spPr bwMode="auto">
            <a:xfrm>
              <a:off x="2368" y="1704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28" name="Text Box 34"/>
            <p:cNvSpPr txBox="1">
              <a:spLocks noChangeArrowheads="1"/>
            </p:cNvSpPr>
            <p:nvPr/>
          </p:nvSpPr>
          <p:spPr bwMode="auto">
            <a:xfrm>
              <a:off x="2481" y="1689"/>
              <a:ext cx="898" cy="1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>
                  <a:latin typeface="Times" pitchFamily="-112" charset="0"/>
                </a:rPr>
                <a:t>Critical Concepts</a:t>
              </a:r>
            </a:p>
          </p:txBody>
        </p:sp>
        <p:sp>
          <p:nvSpPr>
            <p:cNvPr id="85029" name="AutoShape 35"/>
            <p:cNvSpPr>
              <a:spLocks noChangeArrowheads="1"/>
            </p:cNvSpPr>
            <p:nvPr/>
          </p:nvSpPr>
          <p:spPr bwMode="auto">
            <a:xfrm>
              <a:off x="2314" y="2600"/>
              <a:ext cx="1126" cy="27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n-US">
                <a:latin typeface="Times" pitchFamily="-112" charset="0"/>
              </a:endParaRPr>
            </a:p>
          </p:txBody>
        </p:sp>
        <p:sp>
          <p:nvSpPr>
            <p:cNvPr id="85030" name="Oval 36"/>
            <p:cNvSpPr>
              <a:spLocks noChangeArrowheads="1"/>
            </p:cNvSpPr>
            <p:nvPr/>
          </p:nvSpPr>
          <p:spPr bwMode="auto">
            <a:xfrm>
              <a:off x="2443" y="2648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31" name="Text Box 37"/>
            <p:cNvSpPr txBox="1">
              <a:spLocks noChangeArrowheads="1"/>
            </p:cNvSpPr>
            <p:nvPr/>
          </p:nvSpPr>
          <p:spPr bwMode="auto">
            <a:xfrm>
              <a:off x="2544" y="2635"/>
              <a:ext cx="753" cy="2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>
                  <a:latin typeface="Times" pitchFamily="-112" charset="0"/>
                </a:rPr>
                <a:t>Learned in these</a:t>
              </a:r>
              <a:endParaRPr lang="en-US" sz="1400">
                <a:latin typeface="Times" pitchFamily="-112" charset="0"/>
              </a:endParaRPr>
            </a:p>
            <a:p>
              <a:pPr algn="ctr">
                <a:lnSpc>
                  <a:spcPct val="80000"/>
                </a:lnSpc>
              </a:pPr>
              <a:r>
                <a:rPr lang="en-US" sz="1600">
                  <a:latin typeface="Times" pitchFamily="-112" charset="0"/>
                </a:rPr>
                <a:t>Units</a:t>
              </a:r>
            </a:p>
          </p:txBody>
        </p:sp>
        <p:sp>
          <p:nvSpPr>
            <p:cNvPr id="85032" name="Line 38"/>
            <p:cNvSpPr>
              <a:spLocks noChangeShapeType="1"/>
            </p:cNvSpPr>
            <p:nvPr/>
          </p:nvSpPr>
          <p:spPr bwMode="auto">
            <a:xfrm>
              <a:off x="3024" y="520"/>
              <a:ext cx="182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033" name="Line 39"/>
            <p:cNvSpPr>
              <a:spLocks noChangeShapeType="1"/>
            </p:cNvSpPr>
            <p:nvPr/>
          </p:nvSpPr>
          <p:spPr bwMode="auto">
            <a:xfrm>
              <a:off x="912" y="520"/>
              <a:ext cx="176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pic>
        <p:nvPicPr>
          <p:cNvPr id="84997" name="Picture 4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399388-69A0-4264-9291-FEC527C1BB5A}" type="slidenum">
              <a:rPr lang="en-US"/>
              <a:pPr/>
              <a:t>54</a:t>
            </a:fld>
            <a:endParaRPr lang="en-US"/>
          </a:p>
        </p:txBody>
      </p:sp>
      <p:sp>
        <p:nvSpPr>
          <p:cNvPr id="8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86020" name="Group 3"/>
          <p:cNvGrpSpPr>
            <a:grpSpLocks/>
          </p:cNvGrpSpPr>
          <p:nvPr/>
        </p:nvGrpSpPr>
        <p:grpSpPr bwMode="auto">
          <a:xfrm>
            <a:off x="635000" y="257175"/>
            <a:ext cx="7867650" cy="5919788"/>
            <a:chOff x="400" y="162"/>
            <a:chExt cx="4956" cy="3729"/>
          </a:xfrm>
        </p:grpSpPr>
        <p:sp>
          <p:nvSpPr>
            <p:cNvPr id="86022" name="Rectangle 4"/>
            <p:cNvSpPr>
              <a:spLocks noChangeArrowheads="1"/>
            </p:cNvSpPr>
            <p:nvPr/>
          </p:nvSpPr>
          <p:spPr bwMode="auto">
            <a:xfrm>
              <a:off x="400" y="549"/>
              <a:ext cx="4941" cy="3342"/>
            </a:xfrm>
            <a:prstGeom prst="rect">
              <a:avLst/>
            </a:prstGeom>
            <a:noFill/>
            <a:ln w="381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3" name="Line 5"/>
            <p:cNvSpPr>
              <a:spLocks noChangeShapeType="1"/>
            </p:cNvSpPr>
            <p:nvPr/>
          </p:nvSpPr>
          <p:spPr bwMode="auto">
            <a:xfrm flipH="1">
              <a:off x="400" y="1545"/>
              <a:ext cx="3090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4" name="Line 6"/>
            <p:cNvSpPr>
              <a:spLocks noChangeShapeType="1"/>
            </p:cNvSpPr>
            <p:nvPr/>
          </p:nvSpPr>
          <p:spPr bwMode="auto">
            <a:xfrm>
              <a:off x="3490" y="557"/>
              <a:ext cx="0" cy="332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5" name="Rectangle 7"/>
            <p:cNvSpPr>
              <a:spLocks noChangeArrowheads="1"/>
            </p:cNvSpPr>
            <p:nvPr/>
          </p:nvSpPr>
          <p:spPr bwMode="auto">
            <a:xfrm>
              <a:off x="404" y="180"/>
              <a:ext cx="1480" cy="3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6" name="Line 8"/>
            <p:cNvSpPr>
              <a:spLocks noChangeShapeType="1"/>
            </p:cNvSpPr>
            <p:nvPr/>
          </p:nvSpPr>
          <p:spPr bwMode="auto">
            <a:xfrm>
              <a:off x="404" y="340"/>
              <a:ext cx="14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27" name="Text Box 9"/>
            <p:cNvSpPr txBox="1">
              <a:spLocks noChangeArrowheads="1"/>
            </p:cNvSpPr>
            <p:nvPr/>
          </p:nvSpPr>
          <p:spPr bwMode="auto">
            <a:xfrm>
              <a:off x="406" y="190"/>
              <a:ext cx="44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Teacher(s):</a:t>
              </a:r>
            </a:p>
          </p:txBody>
        </p:sp>
        <p:sp>
          <p:nvSpPr>
            <p:cNvPr id="86028" name="Text Box 10"/>
            <p:cNvSpPr txBox="1">
              <a:spLocks noChangeArrowheads="1"/>
            </p:cNvSpPr>
            <p:nvPr/>
          </p:nvSpPr>
          <p:spPr bwMode="auto">
            <a:xfrm>
              <a:off x="406" y="342"/>
              <a:ext cx="28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Time:</a:t>
              </a:r>
            </a:p>
          </p:txBody>
        </p:sp>
        <p:sp>
          <p:nvSpPr>
            <p:cNvPr id="86029" name="Text Box 11"/>
            <p:cNvSpPr txBox="1">
              <a:spLocks noChangeArrowheads="1"/>
            </p:cNvSpPr>
            <p:nvPr/>
          </p:nvSpPr>
          <p:spPr bwMode="auto">
            <a:xfrm>
              <a:off x="1846" y="162"/>
              <a:ext cx="2087" cy="3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600" b="1">
                  <a:latin typeface="Times" pitchFamily="-112" charset="0"/>
                </a:rPr>
                <a:t>The</a:t>
              </a:r>
              <a:endParaRPr lang="en-US" sz="2800" b="1">
                <a:latin typeface="Times" pitchFamily="-112" charset="0"/>
              </a:endParaRPr>
            </a:p>
            <a:p>
              <a:pPr>
                <a:lnSpc>
                  <a:spcPct val="70000"/>
                </a:lnSpc>
              </a:pPr>
              <a:r>
                <a:rPr lang="en-US" sz="3200" b="1">
                  <a:latin typeface="Times" pitchFamily="-112" charset="0"/>
                </a:rPr>
                <a:t>Course Organizer</a:t>
              </a:r>
              <a:endParaRPr lang="en-US" sz="2800" b="1">
                <a:latin typeface="Times" pitchFamily="-112" charset="0"/>
              </a:endParaRPr>
            </a:p>
          </p:txBody>
        </p:sp>
        <p:sp>
          <p:nvSpPr>
            <p:cNvPr id="86030" name="Rectangle 12"/>
            <p:cNvSpPr>
              <a:spLocks noChangeArrowheads="1"/>
            </p:cNvSpPr>
            <p:nvPr/>
          </p:nvSpPr>
          <p:spPr bwMode="auto">
            <a:xfrm>
              <a:off x="3876" y="184"/>
              <a:ext cx="1480" cy="328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1" name="Line 13"/>
            <p:cNvSpPr>
              <a:spLocks noChangeShapeType="1"/>
            </p:cNvSpPr>
            <p:nvPr/>
          </p:nvSpPr>
          <p:spPr bwMode="auto">
            <a:xfrm>
              <a:off x="3876" y="344"/>
              <a:ext cx="14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2" name="Text Box 14"/>
            <p:cNvSpPr txBox="1">
              <a:spLocks noChangeArrowheads="1"/>
            </p:cNvSpPr>
            <p:nvPr/>
          </p:nvSpPr>
          <p:spPr bwMode="auto">
            <a:xfrm>
              <a:off x="3874" y="190"/>
              <a:ext cx="356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Student:</a:t>
              </a:r>
            </a:p>
          </p:txBody>
        </p:sp>
        <p:sp>
          <p:nvSpPr>
            <p:cNvPr id="86033" name="Text Box 15"/>
            <p:cNvSpPr txBox="1">
              <a:spLocks noChangeArrowheads="1"/>
            </p:cNvSpPr>
            <p:nvPr/>
          </p:nvSpPr>
          <p:spPr bwMode="auto">
            <a:xfrm>
              <a:off x="3874" y="342"/>
              <a:ext cx="522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Course Dates:</a:t>
              </a:r>
            </a:p>
          </p:txBody>
        </p:sp>
        <p:sp>
          <p:nvSpPr>
            <p:cNvPr id="86034" name="Rectangle 16"/>
            <p:cNvSpPr>
              <a:spLocks noChangeArrowheads="1"/>
            </p:cNvSpPr>
            <p:nvPr/>
          </p:nvSpPr>
          <p:spPr bwMode="auto">
            <a:xfrm>
              <a:off x="3532" y="596"/>
              <a:ext cx="1760" cy="14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5" name="Oval 17"/>
            <p:cNvSpPr>
              <a:spLocks noChangeArrowheads="1"/>
            </p:cNvSpPr>
            <p:nvPr/>
          </p:nvSpPr>
          <p:spPr bwMode="auto">
            <a:xfrm>
              <a:off x="3764" y="620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36" name="Text Box 18"/>
            <p:cNvSpPr txBox="1">
              <a:spLocks noChangeArrowheads="1"/>
            </p:cNvSpPr>
            <p:nvPr/>
          </p:nvSpPr>
          <p:spPr bwMode="auto">
            <a:xfrm>
              <a:off x="4366" y="742"/>
              <a:ext cx="288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How?</a:t>
              </a:r>
            </a:p>
          </p:txBody>
        </p:sp>
        <p:sp>
          <p:nvSpPr>
            <p:cNvPr id="86037" name="Text Box 19"/>
            <p:cNvSpPr txBox="1">
              <a:spLocks noChangeArrowheads="1"/>
            </p:cNvSpPr>
            <p:nvPr/>
          </p:nvSpPr>
          <p:spPr bwMode="auto">
            <a:xfrm>
              <a:off x="3530" y="742"/>
              <a:ext cx="30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What?</a:t>
              </a:r>
            </a:p>
          </p:txBody>
        </p:sp>
        <p:sp>
          <p:nvSpPr>
            <p:cNvPr id="86038" name="Text Box 20"/>
            <p:cNvSpPr txBox="1">
              <a:spLocks noChangeArrowheads="1"/>
            </p:cNvSpPr>
            <p:nvPr/>
          </p:nvSpPr>
          <p:spPr bwMode="auto">
            <a:xfrm>
              <a:off x="4866" y="742"/>
              <a:ext cx="320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900">
                  <a:latin typeface="Times" pitchFamily="-112" charset="0"/>
                </a:rPr>
                <a:t>Value?</a:t>
              </a:r>
            </a:p>
          </p:txBody>
        </p:sp>
        <p:sp>
          <p:nvSpPr>
            <p:cNvPr id="86039" name="Text Box 21"/>
            <p:cNvSpPr txBox="1">
              <a:spLocks noChangeArrowheads="1"/>
            </p:cNvSpPr>
            <p:nvPr/>
          </p:nvSpPr>
          <p:spPr bwMode="auto">
            <a:xfrm>
              <a:off x="610" y="611"/>
              <a:ext cx="77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imes" pitchFamily="-112" charset="0"/>
                </a:rPr>
                <a:t>This Course:</a:t>
              </a:r>
            </a:p>
          </p:txBody>
        </p:sp>
        <p:sp>
          <p:nvSpPr>
            <p:cNvPr id="86040" name="Text Box 22"/>
            <p:cNvSpPr txBox="1">
              <a:spLocks noChangeArrowheads="1"/>
            </p:cNvSpPr>
            <p:nvPr/>
          </p:nvSpPr>
          <p:spPr bwMode="auto">
            <a:xfrm>
              <a:off x="3504" y="832"/>
              <a:ext cx="50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imes" pitchFamily="-112" charset="0"/>
                </a:rPr>
                <a:t>Content:</a:t>
              </a:r>
            </a:p>
          </p:txBody>
        </p:sp>
        <p:sp>
          <p:nvSpPr>
            <p:cNvPr id="86041" name="Text Box 23"/>
            <p:cNvSpPr txBox="1">
              <a:spLocks noChangeArrowheads="1"/>
            </p:cNvSpPr>
            <p:nvPr/>
          </p:nvSpPr>
          <p:spPr bwMode="auto">
            <a:xfrm>
              <a:off x="3508" y="1296"/>
              <a:ext cx="490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400">
                  <a:latin typeface="Times" pitchFamily="-112" charset="0"/>
                </a:rPr>
                <a:t>Process:</a:t>
              </a:r>
            </a:p>
          </p:txBody>
        </p:sp>
        <p:sp>
          <p:nvSpPr>
            <p:cNvPr id="86042" name="Text Box 24"/>
            <p:cNvSpPr txBox="1">
              <a:spLocks noChangeArrowheads="1"/>
            </p:cNvSpPr>
            <p:nvPr/>
          </p:nvSpPr>
          <p:spPr bwMode="auto">
            <a:xfrm>
              <a:off x="3920" y="1955"/>
              <a:ext cx="1006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200">
                  <a:latin typeface="Times" pitchFamily="-112" charset="0"/>
                </a:rPr>
                <a:t>Course Progress Graph</a:t>
              </a:r>
            </a:p>
          </p:txBody>
        </p:sp>
        <p:sp>
          <p:nvSpPr>
            <p:cNvPr id="86043" name="Line 25"/>
            <p:cNvSpPr>
              <a:spLocks noChangeShapeType="1"/>
            </p:cNvSpPr>
            <p:nvPr/>
          </p:nvSpPr>
          <p:spPr bwMode="auto">
            <a:xfrm>
              <a:off x="3488" y="1980"/>
              <a:ext cx="185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86044" name="Group 26"/>
            <p:cNvGrpSpPr>
              <a:grpSpLocks/>
            </p:cNvGrpSpPr>
            <p:nvPr/>
          </p:nvGrpSpPr>
          <p:grpSpPr bwMode="auto">
            <a:xfrm>
              <a:off x="3488" y="2100"/>
              <a:ext cx="1860" cy="1316"/>
              <a:chOff x="3488" y="2100"/>
              <a:chExt cx="1860" cy="1316"/>
            </a:xfrm>
          </p:grpSpPr>
          <p:sp>
            <p:nvSpPr>
              <p:cNvPr id="86052" name="Rectangle 27"/>
              <p:cNvSpPr>
                <a:spLocks noChangeArrowheads="1"/>
              </p:cNvSpPr>
              <p:nvPr/>
            </p:nvSpPr>
            <p:spPr bwMode="auto">
              <a:xfrm>
                <a:off x="3488" y="2100"/>
                <a:ext cx="1860" cy="1316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53" name="Line 28"/>
              <p:cNvSpPr>
                <a:spLocks noChangeShapeType="1"/>
              </p:cNvSpPr>
              <p:nvPr/>
            </p:nvSpPr>
            <p:spPr bwMode="auto">
              <a:xfrm>
                <a:off x="3492" y="2160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54" name="Line 29"/>
              <p:cNvSpPr>
                <a:spLocks noChangeShapeType="1"/>
              </p:cNvSpPr>
              <p:nvPr/>
            </p:nvSpPr>
            <p:spPr bwMode="auto">
              <a:xfrm>
                <a:off x="3492" y="2224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55" name="Line 30"/>
              <p:cNvSpPr>
                <a:spLocks noChangeShapeType="1"/>
              </p:cNvSpPr>
              <p:nvPr/>
            </p:nvSpPr>
            <p:spPr bwMode="auto">
              <a:xfrm>
                <a:off x="3492" y="228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56" name="Line 31"/>
              <p:cNvSpPr>
                <a:spLocks noChangeShapeType="1"/>
              </p:cNvSpPr>
              <p:nvPr/>
            </p:nvSpPr>
            <p:spPr bwMode="auto">
              <a:xfrm>
                <a:off x="3492" y="234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57" name="Line 32"/>
              <p:cNvSpPr>
                <a:spLocks noChangeShapeType="1"/>
              </p:cNvSpPr>
              <p:nvPr/>
            </p:nvSpPr>
            <p:spPr bwMode="auto">
              <a:xfrm>
                <a:off x="3492" y="241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58" name="Line 33"/>
              <p:cNvSpPr>
                <a:spLocks noChangeShapeType="1"/>
              </p:cNvSpPr>
              <p:nvPr/>
            </p:nvSpPr>
            <p:spPr bwMode="auto">
              <a:xfrm>
                <a:off x="3492" y="247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59" name="Line 34"/>
              <p:cNvSpPr>
                <a:spLocks noChangeShapeType="1"/>
              </p:cNvSpPr>
              <p:nvPr/>
            </p:nvSpPr>
            <p:spPr bwMode="auto">
              <a:xfrm>
                <a:off x="3492" y="252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0" name="Line 35"/>
              <p:cNvSpPr>
                <a:spLocks noChangeShapeType="1"/>
              </p:cNvSpPr>
              <p:nvPr/>
            </p:nvSpPr>
            <p:spPr bwMode="auto">
              <a:xfrm>
                <a:off x="3492" y="2600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1" name="Line 36"/>
              <p:cNvSpPr>
                <a:spLocks noChangeShapeType="1"/>
              </p:cNvSpPr>
              <p:nvPr/>
            </p:nvSpPr>
            <p:spPr bwMode="auto">
              <a:xfrm>
                <a:off x="3492" y="2660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2" name="Line 37"/>
              <p:cNvSpPr>
                <a:spLocks noChangeShapeType="1"/>
              </p:cNvSpPr>
              <p:nvPr/>
            </p:nvSpPr>
            <p:spPr bwMode="auto">
              <a:xfrm>
                <a:off x="3492" y="2724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3" name="Line 38"/>
              <p:cNvSpPr>
                <a:spLocks noChangeShapeType="1"/>
              </p:cNvSpPr>
              <p:nvPr/>
            </p:nvSpPr>
            <p:spPr bwMode="auto">
              <a:xfrm>
                <a:off x="3492" y="2780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4" name="Line 39"/>
              <p:cNvSpPr>
                <a:spLocks noChangeShapeType="1"/>
              </p:cNvSpPr>
              <p:nvPr/>
            </p:nvSpPr>
            <p:spPr bwMode="auto">
              <a:xfrm>
                <a:off x="3492" y="284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5" name="Line 40"/>
              <p:cNvSpPr>
                <a:spLocks noChangeShapeType="1"/>
              </p:cNvSpPr>
              <p:nvPr/>
            </p:nvSpPr>
            <p:spPr bwMode="auto">
              <a:xfrm>
                <a:off x="3492" y="2908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6" name="Line 41"/>
              <p:cNvSpPr>
                <a:spLocks noChangeShapeType="1"/>
              </p:cNvSpPr>
              <p:nvPr/>
            </p:nvSpPr>
            <p:spPr bwMode="auto">
              <a:xfrm>
                <a:off x="3492" y="297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7" name="Line 42"/>
              <p:cNvSpPr>
                <a:spLocks noChangeShapeType="1"/>
              </p:cNvSpPr>
              <p:nvPr/>
            </p:nvSpPr>
            <p:spPr bwMode="auto">
              <a:xfrm>
                <a:off x="3492" y="303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8" name="Line 43"/>
              <p:cNvSpPr>
                <a:spLocks noChangeShapeType="1"/>
              </p:cNvSpPr>
              <p:nvPr/>
            </p:nvSpPr>
            <p:spPr bwMode="auto">
              <a:xfrm>
                <a:off x="3492" y="3092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69" name="Line 44"/>
              <p:cNvSpPr>
                <a:spLocks noChangeShapeType="1"/>
              </p:cNvSpPr>
              <p:nvPr/>
            </p:nvSpPr>
            <p:spPr bwMode="auto">
              <a:xfrm>
                <a:off x="3492" y="3156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0" name="Line 45"/>
              <p:cNvSpPr>
                <a:spLocks noChangeShapeType="1"/>
              </p:cNvSpPr>
              <p:nvPr/>
            </p:nvSpPr>
            <p:spPr bwMode="auto">
              <a:xfrm>
                <a:off x="3492" y="3216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1" name="Line 46"/>
              <p:cNvSpPr>
                <a:spLocks noChangeShapeType="1"/>
              </p:cNvSpPr>
              <p:nvPr/>
            </p:nvSpPr>
            <p:spPr bwMode="auto">
              <a:xfrm>
                <a:off x="3492" y="3276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2" name="Line 47"/>
              <p:cNvSpPr>
                <a:spLocks noChangeShapeType="1"/>
              </p:cNvSpPr>
              <p:nvPr/>
            </p:nvSpPr>
            <p:spPr bwMode="auto">
              <a:xfrm>
                <a:off x="3492" y="3344"/>
                <a:ext cx="185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3" name="Line 48"/>
              <p:cNvSpPr>
                <a:spLocks noChangeShapeType="1"/>
              </p:cNvSpPr>
              <p:nvPr/>
            </p:nvSpPr>
            <p:spPr bwMode="auto">
              <a:xfrm>
                <a:off x="3624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4" name="Line 49"/>
              <p:cNvSpPr>
                <a:spLocks noChangeShapeType="1"/>
              </p:cNvSpPr>
              <p:nvPr/>
            </p:nvSpPr>
            <p:spPr bwMode="auto">
              <a:xfrm>
                <a:off x="368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5" name="Line 50"/>
              <p:cNvSpPr>
                <a:spLocks noChangeShapeType="1"/>
              </p:cNvSpPr>
              <p:nvPr/>
            </p:nvSpPr>
            <p:spPr bwMode="auto">
              <a:xfrm>
                <a:off x="375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6" name="Line 51"/>
              <p:cNvSpPr>
                <a:spLocks noChangeShapeType="1"/>
              </p:cNvSpPr>
              <p:nvPr/>
            </p:nvSpPr>
            <p:spPr bwMode="auto">
              <a:xfrm>
                <a:off x="381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7" name="Line 52"/>
              <p:cNvSpPr>
                <a:spLocks noChangeShapeType="1"/>
              </p:cNvSpPr>
              <p:nvPr/>
            </p:nvSpPr>
            <p:spPr bwMode="auto">
              <a:xfrm>
                <a:off x="387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8" name="Line 53"/>
              <p:cNvSpPr>
                <a:spLocks noChangeShapeType="1"/>
              </p:cNvSpPr>
              <p:nvPr/>
            </p:nvSpPr>
            <p:spPr bwMode="auto">
              <a:xfrm>
                <a:off x="3936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79" name="Line 54"/>
              <p:cNvSpPr>
                <a:spLocks noChangeShapeType="1"/>
              </p:cNvSpPr>
              <p:nvPr/>
            </p:nvSpPr>
            <p:spPr bwMode="auto">
              <a:xfrm>
                <a:off x="3996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0" name="Line 55"/>
              <p:cNvSpPr>
                <a:spLocks noChangeShapeType="1"/>
              </p:cNvSpPr>
              <p:nvPr/>
            </p:nvSpPr>
            <p:spPr bwMode="auto">
              <a:xfrm>
                <a:off x="406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1" name="Line 56"/>
              <p:cNvSpPr>
                <a:spLocks noChangeShapeType="1"/>
              </p:cNvSpPr>
              <p:nvPr/>
            </p:nvSpPr>
            <p:spPr bwMode="auto">
              <a:xfrm>
                <a:off x="412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2" name="Line 57"/>
              <p:cNvSpPr>
                <a:spLocks noChangeShapeType="1"/>
              </p:cNvSpPr>
              <p:nvPr/>
            </p:nvSpPr>
            <p:spPr bwMode="auto">
              <a:xfrm>
                <a:off x="418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3" name="Line 58"/>
              <p:cNvSpPr>
                <a:spLocks noChangeShapeType="1"/>
              </p:cNvSpPr>
              <p:nvPr/>
            </p:nvSpPr>
            <p:spPr bwMode="auto">
              <a:xfrm>
                <a:off x="4244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4" name="Line 59"/>
              <p:cNvSpPr>
                <a:spLocks noChangeShapeType="1"/>
              </p:cNvSpPr>
              <p:nvPr/>
            </p:nvSpPr>
            <p:spPr bwMode="auto">
              <a:xfrm>
                <a:off x="430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5" name="Line 60"/>
              <p:cNvSpPr>
                <a:spLocks noChangeShapeType="1"/>
              </p:cNvSpPr>
              <p:nvPr/>
            </p:nvSpPr>
            <p:spPr bwMode="auto">
              <a:xfrm>
                <a:off x="4364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6" name="Line 61"/>
              <p:cNvSpPr>
                <a:spLocks noChangeShapeType="1"/>
              </p:cNvSpPr>
              <p:nvPr/>
            </p:nvSpPr>
            <p:spPr bwMode="auto">
              <a:xfrm>
                <a:off x="442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7" name="Line 62"/>
              <p:cNvSpPr>
                <a:spLocks noChangeShapeType="1"/>
              </p:cNvSpPr>
              <p:nvPr/>
            </p:nvSpPr>
            <p:spPr bwMode="auto">
              <a:xfrm>
                <a:off x="449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8" name="Line 63"/>
              <p:cNvSpPr>
                <a:spLocks noChangeShapeType="1"/>
              </p:cNvSpPr>
              <p:nvPr/>
            </p:nvSpPr>
            <p:spPr bwMode="auto">
              <a:xfrm>
                <a:off x="455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89" name="Line 64"/>
              <p:cNvSpPr>
                <a:spLocks noChangeShapeType="1"/>
              </p:cNvSpPr>
              <p:nvPr/>
            </p:nvSpPr>
            <p:spPr bwMode="auto">
              <a:xfrm>
                <a:off x="4616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0" name="Line 65"/>
              <p:cNvSpPr>
                <a:spLocks noChangeShapeType="1"/>
              </p:cNvSpPr>
              <p:nvPr/>
            </p:nvSpPr>
            <p:spPr bwMode="auto">
              <a:xfrm>
                <a:off x="468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1" name="Line 66"/>
              <p:cNvSpPr>
                <a:spLocks noChangeShapeType="1"/>
              </p:cNvSpPr>
              <p:nvPr/>
            </p:nvSpPr>
            <p:spPr bwMode="auto">
              <a:xfrm>
                <a:off x="474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2" name="Line 67"/>
              <p:cNvSpPr>
                <a:spLocks noChangeShapeType="1"/>
              </p:cNvSpPr>
              <p:nvPr/>
            </p:nvSpPr>
            <p:spPr bwMode="auto">
              <a:xfrm>
                <a:off x="480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3" name="Line 68"/>
              <p:cNvSpPr>
                <a:spLocks noChangeShapeType="1"/>
              </p:cNvSpPr>
              <p:nvPr/>
            </p:nvSpPr>
            <p:spPr bwMode="auto">
              <a:xfrm>
                <a:off x="4860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4" name="Line 69"/>
              <p:cNvSpPr>
                <a:spLocks noChangeShapeType="1"/>
              </p:cNvSpPr>
              <p:nvPr/>
            </p:nvSpPr>
            <p:spPr bwMode="auto">
              <a:xfrm>
                <a:off x="492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5" name="Line 70"/>
              <p:cNvSpPr>
                <a:spLocks noChangeShapeType="1"/>
              </p:cNvSpPr>
              <p:nvPr/>
            </p:nvSpPr>
            <p:spPr bwMode="auto">
              <a:xfrm>
                <a:off x="4984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6" name="Line 71"/>
              <p:cNvSpPr>
                <a:spLocks noChangeShapeType="1"/>
              </p:cNvSpPr>
              <p:nvPr/>
            </p:nvSpPr>
            <p:spPr bwMode="auto">
              <a:xfrm>
                <a:off x="5048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7" name="Line 72"/>
              <p:cNvSpPr>
                <a:spLocks noChangeShapeType="1"/>
              </p:cNvSpPr>
              <p:nvPr/>
            </p:nvSpPr>
            <p:spPr bwMode="auto">
              <a:xfrm>
                <a:off x="511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8" name="Line 73"/>
              <p:cNvSpPr>
                <a:spLocks noChangeShapeType="1"/>
              </p:cNvSpPr>
              <p:nvPr/>
            </p:nvSpPr>
            <p:spPr bwMode="auto">
              <a:xfrm>
                <a:off x="517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099" name="Line 74"/>
              <p:cNvSpPr>
                <a:spLocks noChangeShapeType="1"/>
              </p:cNvSpPr>
              <p:nvPr/>
            </p:nvSpPr>
            <p:spPr bwMode="auto">
              <a:xfrm>
                <a:off x="5232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100" name="Line 75"/>
              <p:cNvSpPr>
                <a:spLocks noChangeShapeType="1"/>
              </p:cNvSpPr>
              <p:nvPr/>
            </p:nvSpPr>
            <p:spPr bwMode="auto">
              <a:xfrm>
                <a:off x="5296" y="2100"/>
                <a:ext cx="0" cy="13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86045" name="Oval 76"/>
            <p:cNvSpPr>
              <a:spLocks noChangeArrowheads="1"/>
            </p:cNvSpPr>
            <p:nvPr/>
          </p:nvSpPr>
          <p:spPr bwMode="auto">
            <a:xfrm>
              <a:off x="508" y="660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46" name="Oval 77"/>
            <p:cNvSpPr>
              <a:spLocks noChangeArrowheads="1"/>
            </p:cNvSpPr>
            <p:nvPr/>
          </p:nvSpPr>
          <p:spPr bwMode="auto">
            <a:xfrm>
              <a:off x="1144" y="1604"/>
              <a:ext cx="104" cy="104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47" name="Text Box 78"/>
            <p:cNvSpPr txBox="1">
              <a:spLocks noChangeArrowheads="1"/>
            </p:cNvSpPr>
            <p:nvPr/>
          </p:nvSpPr>
          <p:spPr bwMode="auto">
            <a:xfrm>
              <a:off x="1246" y="1562"/>
              <a:ext cx="106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600">
                  <a:latin typeface="Times" pitchFamily="-112" charset="0"/>
                </a:rPr>
                <a:t>Course Questions:</a:t>
              </a:r>
            </a:p>
          </p:txBody>
        </p:sp>
        <p:sp>
          <p:nvSpPr>
            <p:cNvPr id="86048" name="AutoShape 79"/>
            <p:cNvSpPr>
              <a:spLocks noChangeArrowheads="1"/>
            </p:cNvSpPr>
            <p:nvPr/>
          </p:nvSpPr>
          <p:spPr bwMode="auto">
            <a:xfrm>
              <a:off x="572" y="1032"/>
              <a:ext cx="2736" cy="400"/>
            </a:xfrm>
            <a:prstGeom prst="roundRect">
              <a:avLst>
                <a:gd name="adj" fmla="val 50000"/>
              </a:avLst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49" name="AutoShape 80"/>
            <p:cNvSpPr>
              <a:spLocks noChangeArrowheads="1"/>
            </p:cNvSpPr>
            <p:nvPr/>
          </p:nvSpPr>
          <p:spPr bwMode="auto">
            <a:xfrm>
              <a:off x="516" y="1128"/>
              <a:ext cx="320" cy="21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050" name="Text Box 81"/>
            <p:cNvSpPr txBox="1">
              <a:spLocks noChangeArrowheads="1"/>
            </p:cNvSpPr>
            <p:nvPr/>
          </p:nvSpPr>
          <p:spPr bwMode="auto">
            <a:xfrm>
              <a:off x="529" y="1111"/>
              <a:ext cx="294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1000">
                  <a:latin typeface="Times" pitchFamily="-112" charset="0"/>
                </a:rPr>
                <a:t>is</a:t>
              </a:r>
            </a:p>
            <a:p>
              <a:pPr algn="ctr"/>
              <a:r>
                <a:rPr lang="en-US" sz="1000">
                  <a:latin typeface="Times" pitchFamily="-112" charset="0"/>
                </a:rPr>
                <a:t>about</a:t>
              </a:r>
            </a:p>
          </p:txBody>
        </p:sp>
        <p:sp>
          <p:nvSpPr>
            <p:cNvPr id="86051" name="Text Box 82"/>
            <p:cNvSpPr txBox="1">
              <a:spLocks noChangeArrowheads="1"/>
            </p:cNvSpPr>
            <p:nvPr/>
          </p:nvSpPr>
          <p:spPr bwMode="auto">
            <a:xfrm>
              <a:off x="3864" y="571"/>
              <a:ext cx="116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800">
                  <a:latin typeface="Times" pitchFamily="-112" charset="0"/>
                </a:rPr>
                <a:t>Course Standards:</a:t>
              </a:r>
            </a:p>
          </p:txBody>
        </p:sp>
      </p:grpSp>
      <p:pic>
        <p:nvPicPr>
          <p:cNvPr id="86021" name="Picture 8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024813" y="6265863"/>
            <a:ext cx="1090612" cy="53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51B35A-FA6B-481E-9B2C-225AF0341594}" type="slidenum">
              <a:rPr lang="en-US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6868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Guidebooks in the </a:t>
            </a:r>
            <a:br>
              <a:rPr lang="en-US" smtClean="0"/>
            </a:br>
            <a:r>
              <a:rPr lang="en-US" smtClean="0"/>
              <a:t>Content Enhancement Series </a:t>
            </a:r>
          </a:p>
        </p:txBody>
      </p:sp>
      <p:sp>
        <p:nvSpPr>
          <p:cNvPr id="36869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Routines for teaching concepts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Concept Anchoring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Concept Comparison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Concept Mastery Routine</a:t>
            </a:r>
          </a:p>
        </p:txBody>
      </p:sp>
      <p:pic>
        <p:nvPicPr>
          <p:cNvPr id="3687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C1364A-0FED-46DD-BB44-C77CC8E85F76}" type="slidenum">
              <a:rPr lang="en-US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7892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Guidebooks in the </a:t>
            </a:r>
            <a:br>
              <a:rPr lang="en-US" smtClean="0"/>
            </a:br>
            <a:r>
              <a:rPr lang="en-US" smtClean="0"/>
              <a:t>Content Enhancement Series </a:t>
            </a:r>
          </a:p>
        </p:txBody>
      </p:sp>
      <p:sp>
        <p:nvSpPr>
          <p:cNvPr id="37893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Routines for increasing performance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Quality Assignment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Question Exploration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Recall Enhancement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Vocabulary LINCing Routine</a:t>
            </a:r>
          </a:p>
          <a:p>
            <a:pPr lvl="1" eaLnBrk="1" hangingPunct="1"/>
            <a:endParaRPr lang="en-US" sz="100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en-US" sz="1100" smtClean="0">
              <a:solidFill>
                <a:srgbClr val="000000"/>
              </a:solidFill>
            </a:endParaRPr>
          </a:p>
        </p:txBody>
      </p:sp>
      <p:pic>
        <p:nvPicPr>
          <p:cNvPr id="3789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7029B6-C90F-4399-9A45-D4C3B21E8A8C}" type="slidenum">
              <a:rPr lang="en-US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Value of Course Planning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mtClean="0"/>
              <a:t>Creates a “mindset” for identifying and presenting outcomes and using new methods.</a:t>
            </a:r>
          </a:p>
          <a:p>
            <a:pPr eaLnBrk="1" hangingPunct="1">
              <a:lnSpc>
                <a:spcPct val="130000"/>
              </a:lnSpc>
            </a:pPr>
            <a:endParaRPr lang="en-US" smtClean="0"/>
          </a:p>
          <a:p>
            <a:pPr eaLnBrk="1" hangingPunct="1">
              <a:lnSpc>
                <a:spcPct val="130000"/>
              </a:lnSpc>
            </a:pPr>
            <a:r>
              <a:rPr lang="en-US" smtClean="0"/>
              <a:t>Promotes the development of broad and inclusive teaching routines that respond to academic diversity.</a:t>
            </a:r>
          </a:p>
        </p:txBody>
      </p:sp>
      <p:pic>
        <p:nvPicPr>
          <p:cNvPr id="3891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39E63A-13F2-44AE-892E-B0D03985433D}" type="slidenum">
              <a:rPr lang="en-US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99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Value of Course Planning</a:t>
            </a:r>
          </a:p>
        </p:txBody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mtClean="0"/>
              <a:t>Communicates coursewide expectations about how content, learning, and social interactions will be organized during the first weeks of a course.</a:t>
            </a:r>
          </a:p>
          <a:p>
            <a:pPr eaLnBrk="1" hangingPunct="1">
              <a:lnSpc>
                <a:spcPct val="130000"/>
              </a:lnSpc>
            </a:pPr>
            <a:endParaRPr lang="en-US" smtClean="0"/>
          </a:p>
          <a:p>
            <a:pPr eaLnBrk="1" hangingPunct="1">
              <a:lnSpc>
                <a:spcPct val="130000"/>
              </a:lnSpc>
            </a:pPr>
            <a:r>
              <a:rPr lang="en-US" smtClean="0"/>
              <a:t>Defines how the learning community will be created and maintained.</a:t>
            </a:r>
          </a:p>
        </p:txBody>
      </p:sp>
      <p:pic>
        <p:nvPicPr>
          <p:cNvPr id="3994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26338" y="5894388"/>
            <a:ext cx="1562100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_no KU Template">
  <a:themeElements>
    <a:clrScheme name="">
      <a:dk1>
        <a:srgbClr val="000000"/>
      </a:dk1>
      <a:lt1>
        <a:srgbClr val="FFFFFF"/>
      </a:lt1>
      <a:dk2>
        <a:srgbClr val="601314"/>
      </a:dk2>
      <a:lt2>
        <a:srgbClr val="808080"/>
      </a:lt2>
      <a:accent1>
        <a:srgbClr val="DC5A21"/>
      </a:accent1>
      <a:accent2>
        <a:srgbClr val="FFFFFF"/>
      </a:accent2>
      <a:accent3>
        <a:srgbClr val="FFFFFF"/>
      </a:accent3>
      <a:accent4>
        <a:srgbClr val="000000"/>
      </a:accent4>
      <a:accent5>
        <a:srgbClr val="EBB5AB"/>
      </a:accent5>
      <a:accent6>
        <a:srgbClr val="E7E7E7"/>
      </a:accent6>
      <a:hlink>
        <a:srgbClr val="495B60"/>
      </a:hlink>
      <a:folHlink>
        <a:srgbClr val="5FB3D9"/>
      </a:folHlink>
    </a:clrScheme>
    <a:fontScheme name="SIM_no KU Templat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lnDef>
  </a:objectDefaults>
  <a:extraClrSchemeLst>
    <a:extraClrScheme>
      <a:clrScheme name="SIM_no KU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M_no KU Template2">
  <a:themeElements>
    <a:clrScheme name="">
      <a:dk1>
        <a:srgbClr val="000000"/>
      </a:dk1>
      <a:lt1>
        <a:srgbClr val="FFFFFF"/>
      </a:lt1>
      <a:dk2>
        <a:srgbClr val="601314"/>
      </a:dk2>
      <a:lt2>
        <a:srgbClr val="808080"/>
      </a:lt2>
      <a:accent1>
        <a:srgbClr val="DC5A21"/>
      </a:accent1>
      <a:accent2>
        <a:srgbClr val="FFFFFF"/>
      </a:accent2>
      <a:accent3>
        <a:srgbClr val="FFFFFF"/>
      </a:accent3>
      <a:accent4>
        <a:srgbClr val="000000"/>
      </a:accent4>
      <a:accent5>
        <a:srgbClr val="EBB5AB"/>
      </a:accent5>
      <a:accent6>
        <a:srgbClr val="E7E7E7"/>
      </a:accent6>
      <a:hlink>
        <a:srgbClr val="495B60"/>
      </a:hlink>
      <a:folHlink>
        <a:srgbClr val="5FB3D9"/>
      </a:folHlink>
    </a:clrScheme>
    <a:fontScheme name="SIM_no KU Template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lnDef>
  </a:objectDefaults>
  <a:extraClrSchemeLst>
    <a:extraClrScheme>
      <a:clrScheme name="SIM_no KU 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Bonsai:CE/LS - CD-ROMS:SIM_no KU Template2.pot</Template>
  <TotalTime>244</TotalTime>
  <Words>2165</Words>
  <Application>Microsoft Office PowerPoint</Application>
  <PresentationFormat>On-screen Show (4:3)</PresentationFormat>
  <Paragraphs>518</Paragraphs>
  <Slides>54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56" baseType="lpstr">
      <vt:lpstr>SIM_no KU Template</vt:lpstr>
      <vt:lpstr>SIM_no KU Template2</vt:lpstr>
      <vt:lpstr>The Course  Organizer Routine</vt:lpstr>
      <vt:lpstr>Content Enhancement</vt:lpstr>
      <vt:lpstr>Content Enhancement</vt:lpstr>
      <vt:lpstr>Guidebooks in the  Content Enhancement Series </vt:lpstr>
      <vt:lpstr>Guidebooks in the  Content Enhancement Series </vt:lpstr>
      <vt:lpstr>Guidebooks in the  Content Enhancement Series </vt:lpstr>
      <vt:lpstr>Guidebooks in the  Content Enhancement Series </vt:lpstr>
      <vt:lpstr>The Value of Course Planning</vt:lpstr>
      <vt:lpstr>The Value of Course Planning</vt:lpstr>
      <vt:lpstr>The Challenge of Course Planning</vt:lpstr>
      <vt:lpstr>The Challenge of Course Planning</vt:lpstr>
      <vt:lpstr>Research on Course Planning</vt:lpstr>
      <vt:lpstr>Research on Course Planning</vt:lpstr>
      <vt:lpstr>Components of Course Planning</vt:lpstr>
      <vt:lpstr>Components of Course Planning</vt:lpstr>
      <vt:lpstr>Components of Course Planning</vt:lpstr>
      <vt:lpstr>The Cue-Do-Review Sequence</vt:lpstr>
      <vt:lpstr>The Cue-Do-Review Sequence</vt:lpstr>
      <vt:lpstr>The Cue-Do-Review Sequence</vt:lpstr>
      <vt:lpstr>Slide 20</vt:lpstr>
      <vt:lpstr>Slide 21</vt:lpstr>
      <vt:lpstr>Slide 22</vt:lpstr>
      <vt:lpstr>The Course Paraphrase</vt:lpstr>
      <vt:lpstr>Slide 24</vt:lpstr>
      <vt:lpstr>The Course Questions</vt:lpstr>
      <vt:lpstr>The Course Questions</vt:lpstr>
      <vt:lpstr>The Course Questions</vt:lpstr>
      <vt:lpstr>Slide 28</vt:lpstr>
      <vt:lpstr>Course Standards</vt:lpstr>
      <vt:lpstr>Course Standards</vt:lpstr>
      <vt:lpstr>Course Standards</vt:lpstr>
      <vt:lpstr>Slide 32</vt:lpstr>
      <vt:lpstr>The Critical Concepts</vt:lpstr>
      <vt:lpstr>Slide 34</vt:lpstr>
      <vt:lpstr>The Course Map</vt:lpstr>
      <vt:lpstr>Slide 36</vt:lpstr>
      <vt:lpstr>Community Principles</vt:lpstr>
      <vt:lpstr>Community Principles</vt:lpstr>
      <vt:lpstr>Slide 39</vt:lpstr>
      <vt:lpstr>Learning Rituals</vt:lpstr>
      <vt:lpstr>Learning Rituals</vt:lpstr>
      <vt:lpstr>Slide 42</vt:lpstr>
      <vt:lpstr>Performance Options</vt:lpstr>
      <vt:lpstr>Performance Options</vt:lpstr>
      <vt:lpstr>Launching the Course</vt:lpstr>
      <vt:lpstr>Launching the Course</vt:lpstr>
      <vt:lpstr>Maintaining the Course</vt:lpstr>
      <vt:lpstr>Maintaining the Course</vt:lpstr>
      <vt:lpstr>Closing the Course</vt:lpstr>
      <vt:lpstr>Closing the Course</vt:lpstr>
      <vt:lpstr>Slide 51</vt:lpstr>
      <vt:lpstr>Slide 52</vt:lpstr>
      <vt:lpstr>Slide 53</vt:lpstr>
      <vt:lpstr>Slide 54</vt:lpstr>
    </vt:vector>
  </TitlesOfParts>
  <Company>Center for Research on Learning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WARNING:</dc:title>
  <dc:creator>Brian Staats</dc:creator>
  <cp:lastModifiedBy>caruccic</cp:lastModifiedBy>
  <cp:revision>30</cp:revision>
  <cp:lastPrinted>1999-06-28T18:49:25Z</cp:lastPrinted>
  <dcterms:created xsi:type="dcterms:W3CDTF">1999-06-25T21:55:36Z</dcterms:created>
  <dcterms:modified xsi:type="dcterms:W3CDTF">2011-10-17T15:30:26Z</dcterms:modified>
</cp:coreProperties>
</file>